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drawings/drawing1.xml" ContentType="application/vnd.openxmlformats-officedocument.drawingml.chartshapes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5.xml" ContentType="application/vnd.openxmlformats-officedocument.presentationml.notesSlide+xml"/>
  <Override PartName="/ppt/charts/chart12.xml" ContentType="application/vnd.openxmlformats-officedocument.drawingml.chart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60"/>
  </p:notesMasterIdLst>
  <p:handoutMasterIdLst>
    <p:handoutMasterId r:id="rId61"/>
  </p:handoutMasterIdLst>
  <p:sldIdLst>
    <p:sldId id="329" r:id="rId6"/>
    <p:sldId id="367" r:id="rId7"/>
    <p:sldId id="337" r:id="rId8"/>
    <p:sldId id="330" r:id="rId9"/>
    <p:sldId id="340" r:id="rId10"/>
    <p:sldId id="345" r:id="rId11"/>
    <p:sldId id="346" r:id="rId12"/>
    <p:sldId id="342" r:id="rId13"/>
    <p:sldId id="339" r:id="rId14"/>
    <p:sldId id="338" r:id="rId15"/>
    <p:sldId id="341" r:id="rId16"/>
    <p:sldId id="343" r:id="rId17"/>
    <p:sldId id="344" r:id="rId18"/>
    <p:sldId id="336" r:id="rId19"/>
    <p:sldId id="352" r:id="rId20"/>
    <p:sldId id="353" r:id="rId21"/>
    <p:sldId id="354" r:id="rId22"/>
    <p:sldId id="356" r:id="rId23"/>
    <p:sldId id="394" r:id="rId24"/>
    <p:sldId id="395" r:id="rId25"/>
    <p:sldId id="355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48" r:id="rId35"/>
    <p:sldId id="370" r:id="rId36"/>
    <p:sldId id="372" r:id="rId37"/>
    <p:sldId id="371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69" r:id="rId53"/>
    <p:sldId id="387" r:id="rId54"/>
    <p:sldId id="388" r:id="rId55"/>
    <p:sldId id="389" r:id="rId56"/>
    <p:sldId id="390" r:id="rId57"/>
    <p:sldId id="391" r:id="rId58"/>
    <p:sldId id="392" r:id="rId59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0">
          <p15:clr>
            <a:srgbClr val="A4A3A4"/>
          </p15:clr>
        </p15:guide>
        <p15:guide id="2" pos="43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llerbach, Kerstin" initials="hollerba" lastIdx="15" clrIdx="0"/>
  <p:cmAuthor id="1" name="Heuser, Holger" initials="hr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748F"/>
    <a:srgbClr val="FF6100"/>
    <a:srgbClr val="FFFFFF"/>
    <a:srgbClr val="FF924F"/>
    <a:srgbClr val="FF9859"/>
    <a:srgbClr val="FFB78B"/>
    <a:srgbClr val="C6D1DC"/>
    <a:srgbClr val="889FB6"/>
    <a:srgbClr val="FFB18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1675" autoAdjust="0"/>
  </p:normalViewPr>
  <p:slideViewPr>
    <p:cSldViewPr>
      <p:cViewPr>
        <p:scale>
          <a:sx n="101" d="100"/>
          <a:sy n="101" d="100"/>
        </p:scale>
        <p:origin x="-1075" y="-38"/>
      </p:cViewPr>
      <p:guideLst>
        <p:guide orient="horz" pos="300"/>
        <p:guide pos="431"/>
      </p:guideLst>
    </p:cSldViewPr>
  </p:slideViewPr>
  <p:outlineViewPr>
    <p:cViewPr>
      <p:scale>
        <a:sx n="33" d="100"/>
        <a:sy n="33" d="100"/>
      </p:scale>
      <p:origin x="0" y="21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de-DE" dirty="0"/>
              <a:t>Features </a:t>
            </a:r>
            <a:r>
              <a:rPr lang="de-DE" dirty="0" err="1"/>
              <a:t>of</a:t>
            </a:r>
            <a:r>
              <a:rPr lang="de-DE" dirty="0"/>
              <a:t> Groups</a:t>
            </a:r>
          </a:p>
        </c:rich>
      </c:tx>
      <c:overlay val="0"/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Group of Friends</c:v>
                </c:pt>
              </c:strCache>
            </c:strRef>
          </c:tx>
          <c:marker>
            <c:symbol val="none"/>
          </c:marker>
          <c:cat>
            <c:strRef>
              <c:f>Tabelle1!$A$2:$A$8</c:f>
              <c:strCache>
                <c:ptCount val="7"/>
                <c:pt idx="0">
                  <c:v>Interaction</c:v>
                </c:pt>
                <c:pt idx="1">
                  <c:v>Interdependence</c:v>
                </c:pt>
                <c:pt idx="2">
                  <c:v>Goals</c:v>
                </c:pt>
                <c:pt idx="3">
                  <c:v>Structure</c:v>
                </c:pt>
                <c:pt idx="4">
                  <c:v>Unity</c:v>
                </c:pt>
                <c:pt idx="5">
                  <c:v>Identification</c:v>
                </c:pt>
                <c:pt idx="6">
                  <c:v>Entitativity</c:v>
                </c:pt>
              </c:strCache>
            </c:strRef>
          </c:cat>
          <c:val>
            <c:numRef>
              <c:f>Tabelle1!$B$2:$B$8</c:f>
              <c:numCache>
                <c:formatCode>General</c:formatCode>
                <c:ptCount val="7"/>
                <c:pt idx="0">
                  <c:v>10</c:v>
                </c:pt>
                <c:pt idx="1">
                  <c:v>9</c:v>
                </c:pt>
                <c:pt idx="2">
                  <c:v>5</c:v>
                </c:pt>
                <c:pt idx="3">
                  <c:v>8</c:v>
                </c:pt>
                <c:pt idx="4">
                  <c:v>10</c:v>
                </c:pt>
                <c:pt idx="5">
                  <c:v>9</c:v>
                </c:pt>
                <c:pt idx="6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342-452F-98B9-26AE7091B8A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Work Team</c:v>
                </c:pt>
              </c:strCache>
            </c:strRef>
          </c:tx>
          <c:marker>
            <c:symbol val="none"/>
          </c:marker>
          <c:cat>
            <c:strRef>
              <c:f>Tabelle1!$A$2:$A$8</c:f>
              <c:strCache>
                <c:ptCount val="7"/>
                <c:pt idx="0">
                  <c:v>Interaction</c:v>
                </c:pt>
                <c:pt idx="1">
                  <c:v>Interdependence</c:v>
                </c:pt>
                <c:pt idx="2">
                  <c:v>Goals</c:v>
                </c:pt>
                <c:pt idx="3">
                  <c:v>Structure</c:v>
                </c:pt>
                <c:pt idx="4">
                  <c:v>Unity</c:v>
                </c:pt>
                <c:pt idx="5">
                  <c:v>Identification</c:v>
                </c:pt>
                <c:pt idx="6">
                  <c:v>Entitativity</c:v>
                </c:pt>
              </c:strCache>
            </c:strRef>
          </c:cat>
          <c:val>
            <c:numRef>
              <c:f>Tabelle1!$C$2:$C$8</c:f>
              <c:numCache>
                <c:formatCode>General</c:formatCode>
                <c:ptCount val="7"/>
                <c:pt idx="0">
                  <c:v>8</c:v>
                </c:pt>
                <c:pt idx="1">
                  <c:v>6</c:v>
                </c:pt>
                <c:pt idx="2">
                  <c:v>10</c:v>
                </c:pt>
                <c:pt idx="3">
                  <c:v>10</c:v>
                </c:pt>
                <c:pt idx="4">
                  <c:v>5</c:v>
                </c:pt>
                <c:pt idx="5">
                  <c:v>6</c:v>
                </c:pt>
                <c:pt idx="6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342-452F-98B9-26AE7091B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777024"/>
        <c:axId val="85791104"/>
      </c:radarChart>
      <c:catAx>
        <c:axId val="85777024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500" baseline="0"/>
            </a:pPr>
            <a:endParaRPr lang="de-DE"/>
          </a:p>
        </c:txPr>
        <c:crossAx val="85791104"/>
        <c:crosses val="autoZero"/>
        <c:auto val="1"/>
        <c:lblAlgn val="ctr"/>
        <c:lblOffset val="100"/>
        <c:noMultiLvlLbl val="0"/>
      </c:catAx>
      <c:valAx>
        <c:axId val="8579110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8577702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cat>
            <c:strRef>
              <c:f>Tabelle1!$A$2:$A$5</c:f>
              <c:strCache>
                <c:ptCount val="4"/>
                <c:pt idx="0">
                  <c:v>Rock Music Fan</c:v>
                </c:pt>
                <c:pt idx="1">
                  <c:v>American</c:v>
                </c:pt>
                <c:pt idx="2">
                  <c:v>Teenager</c:v>
                </c:pt>
                <c:pt idx="3">
                  <c:v>Male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60</c:v>
                </c:pt>
                <c:pt idx="1">
                  <c:v>5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9E7-4EB9-BF22-07D454FCA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143397064896357"/>
          <c:y val="8.6694615630942967E-2"/>
          <c:w val="0.35856602935103649"/>
          <c:h val="0.82661076873811412"/>
        </c:manualLayout>
      </c:layout>
      <c:overlay val="0"/>
      <c:txPr>
        <a:bodyPr/>
        <a:lstStyle/>
        <a:p>
          <a:pPr>
            <a:defRPr sz="8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cat>
            <c:strRef>
              <c:f>Tabelle1!$A$2:$A$5</c:f>
              <c:strCache>
                <c:ptCount val="4"/>
                <c:pt idx="0">
                  <c:v>Rock Music Fan</c:v>
                </c:pt>
                <c:pt idx="1">
                  <c:v>American</c:v>
                </c:pt>
                <c:pt idx="2">
                  <c:v>Teenager</c:v>
                </c:pt>
                <c:pt idx="3">
                  <c:v>Male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40A-43B8-85B5-9FA5A232C8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0.64143397064896357"/>
          <c:y val="8.6694615630942967E-2"/>
          <c:w val="0.35856602935103649"/>
          <c:h val="0.82661076873811412"/>
        </c:manualLayout>
      </c:layout>
      <c:overlay val="0"/>
      <c:txPr>
        <a:bodyPr/>
        <a:lstStyle/>
        <a:p>
          <a:pPr>
            <a:defRPr sz="8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0.64143397064896357"/>
          <c:y val="8.6694615630942967E-2"/>
          <c:w val="0.35856602935103649"/>
          <c:h val="0.82661076873811412"/>
        </c:manualLayout>
      </c:layout>
      <c:overlay val="0"/>
      <c:txPr>
        <a:bodyPr/>
        <a:lstStyle/>
        <a:p>
          <a:pPr>
            <a:defRPr sz="8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cat>
            <c:strRef>
              <c:f>Tabelle1!$A$2:$A$5</c:f>
              <c:strCache>
                <c:ptCount val="4"/>
                <c:pt idx="0">
                  <c:v>Rock Music Fan</c:v>
                </c:pt>
                <c:pt idx="1">
                  <c:v>American</c:v>
                </c:pt>
                <c:pt idx="2">
                  <c:v>Teenager</c:v>
                </c:pt>
                <c:pt idx="3">
                  <c:v>Male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20</c:v>
                </c:pt>
                <c:pt idx="3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D3C-45EC-A30A-B7B066C8E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812188623921962"/>
          <c:y val="8.6694615630942967E-2"/>
          <c:w val="0.35187811376078038"/>
          <c:h val="0.82661076873811412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cat>
            <c:strRef>
              <c:f>Tabelle1!$A$2:$A$5</c:f>
              <c:strCache>
                <c:ptCount val="4"/>
                <c:pt idx="0">
                  <c:v>Rock Music Fan</c:v>
                </c:pt>
                <c:pt idx="1">
                  <c:v>American</c:v>
                </c:pt>
                <c:pt idx="2">
                  <c:v>Teenager</c:v>
                </c:pt>
                <c:pt idx="3">
                  <c:v>Male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60</c:v>
                </c:pt>
                <c:pt idx="1">
                  <c:v>5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8D-49D5-BB76-52D23DD78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143397064896357"/>
          <c:y val="8.6694615630942967E-2"/>
          <c:w val="0.35856602935103649"/>
          <c:h val="0.82661076873811412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cat>
            <c:strRef>
              <c:f>Tabelle1!$A$2:$A$5</c:f>
              <c:strCache>
                <c:ptCount val="4"/>
                <c:pt idx="0">
                  <c:v>Rock Music Fan</c:v>
                </c:pt>
                <c:pt idx="1">
                  <c:v>American</c:v>
                </c:pt>
                <c:pt idx="2">
                  <c:v>Teenager</c:v>
                </c:pt>
                <c:pt idx="3">
                  <c:v>Male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20</c:v>
                </c:pt>
                <c:pt idx="3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D3C-45EC-A30A-B7B066C8E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812188623921962"/>
          <c:y val="8.6694615630942967E-2"/>
          <c:w val="0.35187811376078038"/>
          <c:h val="0.82661076873811412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cat>
            <c:strRef>
              <c:f>Tabelle1!$A$2:$A$5</c:f>
              <c:strCache>
                <c:ptCount val="4"/>
                <c:pt idx="0">
                  <c:v>Rock Music Fan</c:v>
                </c:pt>
                <c:pt idx="1">
                  <c:v>American</c:v>
                </c:pt>
                <c:pt idx="2">
                  <c:v>Teenager</c:v>
                </c:pt>
                <c:pt idx="3">
                  <c:v>Male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60</c:v>
                </c:pt>
                <c:pt idx="1">
                  <c:v>5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8D-49D5-BB76-52D23DD78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143397064896357"/>
          <c:y val="8.6694615630942967E-2"/>
          <c:w val="0.35856602935103649"/>
          <c:h val="0.82661076873811412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cat>
            <c:strRef>
              <c:f>Tabelle1!$A$2:$A$5</c:f>
              <c:strCache>
                <c:ptCount val="4"/>
                <c:pt idx="0">
                  <c:v>Rock Music Fan</c:v>
                </c:pt>
                <c:pt idx="1">
                  <c:v>American</c:v>
                </c:pt>
                <c:pt idx="2">
                  <c:v>Teenager</c:v>
                </c:pt>
                <c:pt idx="3">
                  <c:v>Male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20</c:v>
                </c:pt>
                <c:pt idx="3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D3C-45EC-A30A-B7B066C8E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812188623921962"/>
          <c:y val="8.6694615630942967E-2"/>
          <c:w val="0.35187811376078038"/>
          <c:h val="0.82661076873811412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cat>
            <c:strRef>
              <c:f>Tabelle1!$A$2:$A$5</c:f>
              <c:strCache>
                <c:ptCount val="4"/>
                <c:pt idx="0">
                  <c:v>Rock Music Fan</c:v>
                </c:pt>
                <c:pt idx="1">
                  <c:v>American</c:v>
                </c:pt>
                <c:pt idx="2">
                  <c:v>Teenager</c:v>
                </c:pt>
                <c:pt idx="3">
                  <c:v>Male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60</c:v>
                </c:pt>
                <c:pt idx="1">
                  <c:v>5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8D-49D5-BB76-52D23DD78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143397064896357"/>
          <c:y val="8.6694615630942967E-2"/>
          <c:w val="0.35856602935103649"/>
          <c:h val="0.82661076873811412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0.64812188623921962"/>
          <c:y val="8.6694615630942967E-2"/>
          <c:w val="0.35187811376078038"/>
          <c:h val="0.82661076873811412"/>
        </c:manualLayout>
      </c:layout>
      <c:overlay val="0"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cat>
            <c:strRef>
              <c:f>Tabelle1!$A$2:$A$5</c:f>
              <c:strCache>
                <c:ptCount val="4"/>
                <c:pt idx="0">
                  <c:v>Rock Music Fan</c:v>
                </c:pt>
                <c:pt idx="1">
                  <c:v>American</c:v>
                </c:pt>
                <c:pt idx="2">
                  <c:v>Teenager</c:v>
                </c:pt>
                <c:pt idx="3">
                  <c:v>Male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20</c:v>
                </c:pt>
                <c:pt idx="3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D9A-42A3-896F-0028E0F75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812188623921962"/>
          <c:y val="8.6694615630942967E-2"/>
          <c:w val="0.35187811376078038"/>
          <c:h val="0.82661076873811412"/>
        </c:manualLayout>
      </c:layout>
      <c:overlay val="0"/>
      <c:txPr>
        <a:bodyPr/>
        <a:lstStyle/>
        <a:p>
          <a:pPr>
            <a:defRPr sz="800">
              <a:solidFill>
                <a:schemeClr val="tx1"/>
              </a:solidFill>
            </a:defRPr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329024-DD02-4490-9FF7-0AB61388923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4907C3C7-8B63-4942-BD67-6929C7B415C2}">
      <dgm:prSet phldrT="[Text]"/>
      <dgm:spPr/>
      <dgm:t>
        <a:bodyPr/>
        <a:lstStyle/>
        <a:p>
          <a:r>
            <a:rPr lang="de-DE" dirty="0" err="1"/>
            <a:t>Active</a:t>
          </a:r>
          <a:r>
            <a:rPr lang="de-DE" dirty="0"/>
            <a:t> </a:t>
          </a:r>
          <a:r>
            <a:rPr lang="de-DE" dirty="0" err="1"/>
            <a:t>Inclusion</a:t>
          </a:r>
          <a:endParaRPr lang="de-DE" dirty="0"/>
        </a:p>
      </dgm:t>
    </dgm:pt>
    <dgm:pt modelId="{BD981EE8-E71E-4747-A026-971C0C4DDF79}" type="parTrans" cxnId="{844C931F-336F-441A-849E-E05ADFBED9CD}">
      <dgm:prSet/>
      <dgm:spPr/>
      <dgm:t>
        <a:bodyPr/>
        <a:lstStyle/>
        <a:p>
          <a:endParaRPr lang="de-DE"/>
        </a:p>
      </dgm:t>
    </dgm:pt>
    <dgm:pt modelId="{3148CEB7-AEE4-4B3D-8AD9-49DEEA61F403}" type="sibTrans" cxnId="{844C931F-336F-441A-849E-E05ADFBED9CD}">
      <dgm:prSet/>
      <dgm:spPr/>
      <dgm:t>
        <a:bodyPr/>
        <a:lstStyle/>
        <a:p>
          <a:endParaRPr lang="de-DE"/>
        </a:p>
      </dgm:t>
    </dgm:pt>
    <dgm:pt modelId="{E7C4F60B-1792-4A30-8770-47B9AC3756D9}">
      <dgm:prSet phldrT="[Text]"/>
      <dgm:spPr/>
      <dgm:t>
        <a:bodyPr/>
        <a:lstStyle/>
        <a:p>
          <a:r>
            <a:rPr lang="de-DE" dirty="0"/>
            <a:t>Passive </a:t>
          </a:r>
          <a:r>
            <a:rPr lang="de-DE" dirty="0" err="1"/>
            <a:t>Inclusion</a:t>
          </a:r>
          <a:endParaRPr lang="de-DE" dirty="0"/>
        </a:p>
      </dgm:t>
    </dgm:pt>
    <dgm:pt modelId="{257F95C2-6BB4-495E-BF4B-A51A8BE61450}" type="parTrans" cxnId="{C44B1BD5-41BD-4A99-A768-CA1849039557}">
      <dgm:prSet/>
      <dgm:spPr/>
      <dgm:t>
        <a:bodyPr/>
        <a:lstStyle/>
        <a:p>
          <a:endParaRPr lang="de-DE"/>
        </a:p>
      </dgm:t>
    </dgm:pt>
    <dgm:pt modelId="{0184C9B1-6773-4F7E-9815-96B41B6629B7}" type="sibTrans" cxnId="{C44B1BD5-41BD-4A99-A768-CA1849039557}">
      <dgm:prSet/>
      <dgm:spPr/>
      <dgm:t>
        <a:bodyPr/>
        <a:lstStyle/>
        <a:p>
          <a:endParaRPr lang="de-DE"/>
        </a:p>
      </dgm:t>
    </dgm:pt>
    <dgm:pt modelId="{B2B94E75-3FBD-4D27-A04F-DF087710FBD5}">
      <dgm:prSet phldrT="[Text]"/>
      <dgm:spPr/>
      <dgm:t>
        <a:bodyPr/>
        <a:lstStyle/>
        <a:p>
          <a:r>
            <a:rPr lang="de-DE" dirty="0" err="1"/>
            <a:t>Ambivalence</a:t>
          </a:r>
          <a:endParaRPr lang="de-DE" dirty="0"/>
        </a:p>
      </dgm:t>
    </dgm:pt>
    <dgm:pt modelId="{1E8EC792-FB5B-42F6-B514-8BDAEE80191D}" type="parTrans" cxnId="{D636AFEC-8207-4DB7-A05B-24CD37F137F7}">
      <dgm:prSet/>
      <dgm:spPr/>
      <dgm:t>
        <a:bodyPr/>
        <a:lstStyle/>
        <a:p>
          <a:endParaRPr lang="de-DE"/>
        </a:p>
      </dgm:t>
    </dgm:pt>
    <dgm:pt modelId="{0178F8F1-12A1-4E1F-9656-46AD523DD796}" type="sibTrans" cxnId="{D636AFEC-8207-4DB7-A05B-24CD37F137F7}">
      <dgm:prSet/>
      <dgm:spPr/>
      <dgm:t>
        <a:bodyPr/>
        <a:lstStyle/>
        <a:p>
          <a:endParaRPr lang="de-DE"/>
        </a:p>
      </dgm:t>
    </dgm:pt>
    <dgm:pt modelId="{CAC6E1B0-6CF9-4D11-B275-F5081FBF902D}">
      <dgm:prSet phldrT="[Text]"/>
      <dgm:spPr/>
      <dgm:t>
        <a:bodyPr/>
        <a:lstStyle/>
        <a:p>
          <a:r>
            <a:rPr lang="de-DE" dirty="0"/>
            <a:t>Passive </a:t>
          </a:r>
          <a:r>
            <a:rPr lang="de-DE" dirty="0" err="1"/>
            <a:t>Exclusion</a:t>
          </a:r>
          <a:endParaRPr lang="de-DE" dirty="0"/>
        </a:p>
      </dgm:t>
    </dgm:pt>
    <dgm:pt modelId="{D54F1D76-0227-4672-8D85-CB4068164243}" type="parTrans" cxnId="{24869060-099E-4AAF-A3FE-8C69F7BC597D}">
      <dgm:prSet/>
      <dgm:spPr/>
      <dgm:t>
        <a:bodyPr/>
        <a:lstStyle/>
        <a:p>
          <a:endParaRPr lang="de-DE"/>
        </a:p>
      </dgm:t>
    </dgm:pt>
    <dgm:pt modelId="{31D98B22-DD71-4DCC-BB29-E3D7A32AC682}" type="sibTrans" cxnId="{24869060-099E-4AAF-A3FE-8C69F7BC597D}">
      <dgm:prSet/>
      <dgm:spPr/>
      <dgm:t>
        <a:bodyPr/>
        <a:lstStyle/>
        <a:p>
          <a:endParaRPr lang="de-DE"/>
        </a:p>
      </dgm:t>
    </dgm:pt>
    <dgm:pt modelId="{E075AD71-261D-421B-AC8F-D6D3FC2FAC09}">
      <dgm:prSet phldrT="[Text]"/>
      <dgm:spPr/>
      <dgm:t>
        <a:bodyPr/>
        <a:lstStyle/>
        <a:p>
          <a:r>
            <a:rPr lang="de-DE" dirty="0" err="1"/>
            <a:t>Active</a:t>
          </a:r>
          <a:r>
            <a:rPr lang="de-DE" baseline="0" dirty="0"/>
            <a:t> </a:t>
          </a:r>
          <a:r>
            <a:rPr lang="de-DE" baseline="0" dirty="0" err="1"/>
            <a:t>Exclusion</a:t>
          </a:r>
          <a:endParaRPr lang="de-DE" dirty="0"/>
        </a:p>
      </dgm:t>
    </dgm:pt>
    <dgm:pt modelId="{B94456CF-4D3C-496B-AB70-192E7E189707}" type="parTrans" cxnId="{ADCD9F93-05A4-4068-9EA6-6A9BAB6A4344}">
      <dgm:prSet/>
      <dgm:spPr/>
      <dgm:t>
        <a:bodyPr/>
        <a:lstStyle/>
        <a:p>
          <a:endParaRPr lang="de-DE"/>
        </a:p>
      </dgm:t>
    </dgm:pt>
    <dgm:pt modelId="{8FBC22BD-D9EC-4208-9AA4-6ADDDB7D3988}" type="sibTrans" cxnId="{ADCD9F93-05A4-4068-9EA6-6A9BAB6A4344}">
      <dgm:prSet/>
      <dgm:spPr/>
      <dgm:t>
        <a:bodyPr/>
        <a:lstStyle/>
        <a:p>
          <a:endParaRPr lang="de-DE"/>
        </a:p>
      </dgm:t>
    </dgm:pt>
    <dgm:pt modelId="{998CA46B-788F-463E-8A69-9F187D3BDC2F}">
      <dgm:prSet phldrT="[Text]"/>
      <dgm:spPr/>
      <dgm:t>
        <a:bodyPr/>
        <a:lstStyle/>
        <a:p>
          <a:r>
            <a:rPr lang="de-DE" dirty="0"/>
            <a:t>Maximum </a:t>
          </a:r>
          <a:r>
            <a:rPr lang="de-DE" dirty="0" err="1"/>
            <a:t>Exclusion</a:t>
          </a:r>
          <a:endParaRPr lang="de-DE" dirty="0"/>
        </a:p>
      </dgm:t>
    </dgm:pt>
    <dgm:pt modelId="{57CCDB9C-3170-42E9-96A3-0CF0D42588A9}" type="parTrans" cxnId="{A4324FE3-0D3A-45E0-ADA0-8642621D9636}">
      <dgm:prSet/>
      <dgm:spPr/>
      <dgm:t>
        <a:bodyPr/>
        <a:lstStyle/>
        <a:p>
          <a:endParaRPr lang="de-DE"/>
        </a:p>
      </dgm:t>
    </dgm:pt>
    <dgm:pt modelId="{A7F12354-D29D-4E18-9F39-B6B579969281}" type="sibTrans" cxnId="{A4324FE3-0D3A-45E0-ADA0-8642621D9636}">
      <dgm:prSet/>
      <dgm:spPr/>
      <dgm:t>
        <a:bodyPr/>
        <a:lstStyle/>
        <a:p>
          <a:endParaRPr lang="de-DE"/>
        </a:p>
      </dgm:t>
    </dgm:pt>
    <dgm:pt modelId="{FE8ACC2F-741C-4939-83F9-ACDC8F794AFF}">
      <dgm:prSet phldrT="[Text]"/>
      <dgm:spPr/>
      <dgm:t>
        <a:bodyPr/>
        <a:lstStyle/>
        <a:p>
          <a:r>
            <a:rPr lang="de-DE" dirty="0"/>
            <a:t>Maximum </a:t>
          </a:r>
          <a:r>
            <a:rPr lang="de-DE" dirty="0" err="1"/>
            <a:t>inclusion</a:t>
          </a:r>
          <a:endParaRPr lang="de-DE" dirty="0"/>
        </a:p>
      </dgm:t>
    </dgm:pt>
    <dgm:pt modelId="{209A7520-10F8-468A-B635-1A22772478E6}" type="sibTrans" cxnId="{383AB07D-C60F-44A8-9F2C-E37264D84E4F}">
      <dgm:prSet/>
      <dgm:spPr/>
      <dgm:t>
        <a:bodyPr/>
        <a:lstStyle/>
        <a:p>
          <a:endParaRPr lang="de-DE"/>
        </a:p>
      </dgm:t>
    </dgm:pt>
    <dgm:pt modelId="{2AA20B34-9F93-4EBF-855C-FE200EFE7A8D}" type="parTrans" cxnId="{383AB07D-C60F-44A8-9F2C-E37264D84E4F}">
      <dgm:prSet/>
      <dgm:spPr/>
      <dgm:t>
        <a:bodyPr/>
        <a:lstStyle/>
        <a:p>
          <a:endParaRPr lang="de-DE"/>
        </a:p>
      </dgm:t>
    </dgm:pt>
    <dgm:pt modelId="{89795295-8CDB-452F-BAE8-6AE6CA1C9AF5}" type="pres">
      <dgm:prSet presAssocID="{01329024-DD02-4490-9FF7-0AB61388923A}" presName="Name0" presStyleCnt="0">
        <dgm:presLayoutVars>
          <dgm:dir/>
          <dgm:resizeHandles val="exact"/>
        </dgm:presLayoutVars>
      </dgm:prSet>
      <dgm:spPr/>
    </dgm:pt>
    <dgm:pt modelId="{95E218CD-2856-4440-AFA4-67C0154BDE55}" type="pres">
      <dgm:prSet presAssocID="{01329024-DD02-4490-9FF7-0AB61388923A}" presName="fgShape" presStyleLbl="fgShp" presStyleIdx="0" presStyleCnt="1"/>
      <dgm:spPr/>
    </dgm:pt>
    <dgm:pt modelId="{99452B2F-311E-4EE0-9C3E-E2C35DC1B9F3}" type="pres">
      <dgm:prSet presAssocID="{01329024-DD02-4490-9FF7-0AB61388923A}" presName="linComp" presStyleCnt="0"/>
      <dgm:spPr/>
    </dgm:pt>
    <dgm:pt modelId="{39833A23-9D99-47AD-8C61-263C86FA0BB2}" type="pres">
      <dgm:prSet presAssocID="{FE8ACC2F-741C-4939-83F9-ACDC8F794AFF}" presName="compNode" presStyleCnt="0"/>
      <dgm:spPr/>
    </dgm:pt>
    <dgm:pt modelId="{934DDAE4-299B-4C9A-BD9D-421A39F2CDFA}" type="pres">
      <dgm:prSet presAssocID="{FE8ACC2F-741C-4939-83F9-ACDC8F794AFF}" presName="bkgdShape" presStyleLbl="node1" presStyleIdx="0" presStyleCnt="7"/>
      <dgm:spPr/>
      <dgm:t>
        <a:bodyPr/>
        <a:lstStyle/>
        <a:p>
          <a:endParaRPr lang="de-DE"/>
        </a:p>
      </dgm:t>
    </dgm:pt>
    <dgm:pt modelId="{821BA13D-A579-4771-8CD7-30432803AEE3}" type="pres">
      <dgm:prSet presAssocID="{FE8ACC2F-741C-4939-83F9-ACDC8F794AFF}" presName="nodeTx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9966754-F18F-4123-A806-8B62110AB394}" type="pres">
      <dgm:prSet presAssocID="{FE8ACC2F-741C-4939-83F9-ACDC8F794AFF}" presName="invisiNode" presStyleLbl="node1" presStyleIdx="0" presStyleCnt="7"/>
      <dgm:spPr/>
    </dgm:pt>
    <dgm:pt modelId="{17E9ECC3-F33D-4630-8AF3-D4FF876FEE3E}" type="pres">
      <dgm:prSet presAssocID="{FE8ACC2F-741C-4939-83F9-ACDC8F794AFF}" presName="imagNode" presStyleLbl="fgImgPlace1" presStyleIdx="0" presStyleCnt="7" custAng="0"/>
      <dgm:spPr/>
    </dgm:pt>
    <dgm:pt modelId="{E0108958-35A2-424D-A385-491AFB413BCA}" type="pres">
      <dgm:prSet presAssocID="{209A7520-10F8-468A-B635-1A22772478E6}" presName="sibTrans" presStyleLbl="sibTrans2D1" presStyleIdx="0" presStyleCnt="0"/>
      <dgm:spPr/>
      <dgm:t>
        <a:bodyPr/>
        <a:lstStyle/>
        <a:p>
          <a:endParaRPr lang="de-DE"/>
        </a:p>
      </dgm:t>
    </dgm:pt>
    <dgm:pt modelId="{C1585E59-CCE5-4FA0-9A87-D9855589F0A2}" type="pres">
      <dgm:prSet presAssocID="{4907C3C7-8B63-4942-BD67-6929C7B415C2}" presName="compNode" presStyleCnt="0"/>
      <dgm:spPr/>
    </dgm:pt>
    <dgm:pt modelId="{FB46B7F1-CF52-493E-B398-BD56647E7C67}" type="pres">
      <dgm:prSet presAssocID="{4907C3C7-8B63-4942-BD67-6929C7B415C2}" presName="bkgdShape" presStyleLbl="node1" presStyleIdx="1" presStyleCnt="7"/>
      <dgm:spPr/>
      <dgm:t>
        <a:bodyPr/>
        <a:lstStyle/>
        <a:p>
          <a:endParaRPr lang="de-DE"/>
        </a:p>
      </dgm:t>
    </dgm:pt>
    <dgm:pt modelId="{3F48AAA5-46BB-4476-940B-9938FC729B08}" type="pres">
      <dgm:prSet presAssocID="{4907C3C7-8B63-4942-BD67-6929C7B415C2}" presName="nodeTx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A22549-3724-4377-9CD4-92A6118C6C52}" type="pres">
      <dgm:prSet presAssocID="{4907C3C7-8B63-4942-BD67-6929C7B415C2}" presName="invisiNode" presStyleLbl="node1" presStyleIdx="1" presStyleCnt="7"/>
      <dgm:spPr/>
    </dgm:pt>
    <dgm:pt modelId="{6A78987B-93D2-4F69-A4A7-2D67CAFF080C}" type="pres">
      <dgm:prSet presAssocID="{4907C3C7-8B63-4942-BD67-6929C7B415C2}" presName="imagNode" presStyleLbl="fgImgPlace1" presStyleIdx="1" presStyleCnt="7"/>
      <dgm:spPr/>
    </dgm:pt>
    <dgm:pt modelId="{CC70B7A7-3CD8-4BCB-B0B0-9054BA48B797}" type="pres">
      <dgm:prSet presAssocID="{3148CEB7-AEE4-4B3D-8AD9-49DEEA61F403}" presName="sibTrans" presStyleLbl="sibTrans2D1" presStyleIdx="0" presStyleCnt="0"/>
      <dgm:spPr/>
      <dgm:t>
        <a:bodyPr/>
        <a:lstStyle/>
        <a:p>
          <a:endParaRPr lang="de-DE"/>
        </a:p>
      </dgm:t>
    </dgm:pt>
    <dgm:pt modelId="{DAB83F76-A8B2-4047-98C2-5B40125E407B}" type="pres">
      <dgm:prSet presAssocID="{E7C4F60B-1792-4A30-8770-47B9AC3756D9}" presName="compNode" presStyleCnt="0"/>
      <dgm:spPr/>
    </dgm:pt>
    <dgm:pt modelId="{FACB3A62-FCF3-4C30-B690-8776747B9ACC}" type="pres">
      <dgm:prSet presAssocID="{E7C4F60B-1792-4A30-8770-47B9AC3756D9}" presName="bkgdShape" presStyleLbl="node1" presStyleIdx="2" presStyleCnt="7"/>
      <dgm:spPr/>
      <dgm:t>
        <a:bodyPr/>
        <a:lstStyle/>
        <a:p>
          <a:endParaRPr lang="de-DE"/>
        </a:p>
      </dgm:t>
    </dgm:pt>
    <dgm:pt modelId="{860E455F-0CCC-4FD3-A026-79C94F792CE3}" type="pres">
      <dgm:prSet presAssocID="{E7C4F60B-1792-4A30-8770-47B9AC3756D9}" presName="nodeTx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BE03AC8-F9EE-40D6-803D-BA047199A6C8}" type="pres">
      <dgm:prSet presAssocID="{E7C4F60B-1792-4A30-8770-47B9AC3756D9}" presName="invisiNode" presStyleLbl="node1" presStyleIdx="2" presStyleCnt="7"/>
      <dgm:spPr/>
    </dgm:pt>
    <dgm:pt modelId="{AE81D56C-85C8-475F-B476-47782BF75B43}" type="pres">
      <dgm:prSet presAssocID="{E7C4F60B-1792-4A30-8770-47B9AC3756D9}" presName="imagNode" presStyleLbl="fgImgPlace1" presStyleIdx="2" presStyleCnt="7"/>
      <dgm:spPr/>
    </dgm:pt>
    <dgm:pt modelId="{55FC1160-E6A0-4768-8491-36EBD8EA626B}" type="pres">
      <dgm:prSet presAssocID="{0184C9B1-6773-4F7E-9815-96B41B6629B7}" presName="sibTrans" presStyleLbl="sibTrans2D1" presStyleIdx="0" presStyleCnt="0"/>
      <dgm:spPr/>
      <dgm:t>
        <a:bodyPr/>
        <a:lstStyle/>
        <a:p>
          <a:endParaRPr lang="de-DE"/>
        </a:p>
      </dgm:t>
    </dgm:pt>
    <dgm:pt modelId="{FD732631-F388-4BCA-A128-FED261B9E11F}" type="pres">
      <dgm:prSet presAssocID="{B2B94E75-3FBD-4D27-A04F-DF087710FBD5}" presName="compNode" presStyleCnt="0"/>
      <dgm:spPr/>
    </dgm:pt>
    <dgm:pt modelId="{6AB68D84-6C7A-4962-9F3F-0C7DA33A53C9}" type="pres">
      <dgm:prSet presAssocID="{B2B94E75-3FBD-4D27-A04F-DF087710FBD5}" presName="bkgdShape" presStyleLbl="node1" presStyleIdx="3" presStyleCnt="7"/>
      <dgm:spPr/>
      <dgm:t>
        <a:bodyPr/>
        <a:lstStyle/>
        <a:p>
          <a:endParaRPr lang="de-DE"/>
        </a:p>
      </dgm:t>
    </dgm:pt>
    <dgm:pt modelId="{38DCB6BC-3610-4611-BA9A-2AB98E4927D0}" type="pres">
      <dgm:prSet presAssocID="{B2B94E75-3FBD-4D27-A04F-DF087710FBD5}" presName="nodeTx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E41F2A3-D83F-4D8B-9DE5-6ABFE1A9DCD7}" type="pres">
      <dgm:prSet presAssocID="{B2B94E75-3FBD-4D27-A04F-DF087710FBD5}" presName="invisiNode" presStyleLbl="node1" presStyleIdx="3" presStyleCnt="7"/>
      <dgm:spPr/>
    </dgm:pt>
    <dgm:pt modelId="{8ADDFDBC-D4EE-4AFF-A4DE-0D6EBA67C518}" type="pres">
      <dgm:prSet presAssocID="{B2B94E75-3FBD-4D27-A04F-DF087710FBD5}" presName="imagNode" presStyleLbl="fgImgPlace1" presStyleIdx="3" presStyleCnt="7"/>
      <dgm:spPr/>
    </dgm:pt>
    <dgm:pt modelId="{9E56E26D-C883-475E-9E12-862690C1B837}" type="pres">
      <dgm:prSet presAssocID="{0178F8F1-12A1-4E1F-9656-46AD523DD796}" presName="sibTrans" presStyleLbl="sibTrans2D1" presStyleIdx="0" presStyleCnt="0"/>
      <dgm:spPr/>
      <dgm:t>
        <a:bodyPr/>
        <a:lstStyle/>
        <a:p>
          <a:endParaRPr lang="de-DE"/>
        </a:p>
      </dgm:t>
    </dgm:pt>
    <dgm:pt modelId="{50735E15-8097-4844-AD04-CAD7294B2889}" type="pres">
      <dgm:prSet presAssocID="{CAC6E1B0-6CF9-4D11-B275-F5081FBF902D}" presName="compNode" presStyleCnt="0"/>
      <dgm:spPr/>
    </dgm:pt>
    <dgm:pt modelId="{5801F15F-4689-4B88-B7EB-5BE55DA33DC1}" type="pres">
      <dgm:prSet presAssocID="{CAC6E1B0-6CF9-4D11-B275-F5081FBF902D}" presName="bkgdShape" presStyleLbl="node1" presStyleIdx="4" presStyleCnt="7"/>
      <dgm:spPr/>
      <dgm:t>
        <a:bodyPr/>
        <a:lstStyle/>
        <a:p>
          <a:endParaRPr lang="de-DE"/>
        </a:p>
      </dgm:t>
    </dgm:pt>
    <dgm:pt modelId="{4D786D0A-3EF6-4AAA-8402-19391878AFC8}" type="pres">
      <dgm:prSet presAssocID="{CAC6E1B0-6CF9-4D11-B275-F5081FBF902D}" presName="nodeTx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4C4A5CA-D29B-4FD3-AB62-A11BB18F6F01}" type="pres">
      <dgm:prSet presAssocID="{CAC6E1B0-6CF9-4D11-B275-F5081FBF902D}" presName="invisiNode" presStyleLbl="node1" presStyleIdx="4" presStyleCnt="7"/>
      <dgm:spPr/>
    </dgm:pt>
    <dgm:pt modelId="{206A1B1A-01D5-4D12-A64C-28AA8DB6D5AE}" type="pres">
      <dgm:prSet presAssocID="{CAC6E1B0-6CF9-4D11-B275-F5081FBF902D}" presName="imagNode" presStyleLbl="fgImgPlace1" presStyleIdx="4" presStyleCnt="7"/>
      <dgm:spPr/>
    </dgm:pt>
    <dgm:pt modelId="{CD727C92-9F99-4FB7-9B89-A7BBE6CC25E8}" type="pres">
      <dgm:prSet presAssocID="{31D98B22-DD71-4DCC-BB29-E3D7A32AC682}" presName="sibTrans" presStyleLbl="sibTrans2D1" presStyleIdx="0" presStyleCnt="0"/>
      <dgm:spPr/>
      <dgm:t>
        <a:bodyPr/>
        <a:lstStyle/>
        <a:p>
          <a:endParaRPr lang="de-DE"/>
        </a:p>
      </dgm:t>
    </dgm:pt>
    <dgm:pt modelId="{583B8950-2FB0-4E57-BF3C-6B7979FE1E73}" type="pres">
      <dgm:prSet presAssocID="{E075AD71-261D-421B-AC8F-D6D3FC2FAC09}" presName="compNode" presStyleCnt="0"/>
      <dgm:spPr/>
    </dgm:pt>
    <dgm:pt modelId="{03E7D04B-8B3D-4BE2-A92A-291B270B0D41}" type="pres">
      <dgm:prSet presAssocID="{E075AD71-261D-421B-AC8F-D6D3FC2FAC09}" presName="bkgdShape" presStyleLbl="node1" presStyleIdx="5" presStyleCnt="7"/>
      <dgm:spPr/>
      <dgm:t>
        <a:bodyPr/>
        <a:lstStyle/>
        <a:p>
          <a:endParaRPr lang="de-DE"/>
        </a:p>
      </dgm:t>
    </dgm:pt>
    <dgm:pt modelId="{5B6397FC-0F0F-4247-A6A9-36533D5E3B22}" type="pres">
      <dgm:prSet presAssocID="{E075AD71-261D-421B-AC8F-D6D3FC2FAC09}" presName="nodeTx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4226E4-111F-47EF-B5C8-A1B6B61CD9CA}" type="pres">
      <dgm:prSet presAssocID="{E075AD71-261D-421B-AC8F-D6D3FC2FAC09}" presName="invisiNode" presStyleLbl="node1" presStyleIdx="5" presStyleCnt="7"/>
      <dgm:spPr/>
    </dgm:pt>
    <dgm:pt modelId="{5299E3B2-ED9C-4145-A431-A9B789184400}" type="pres">
      <dgm:prSet presAssocID="{E075AD71-261D-421B-AC8F-D6D3FC2FAC09}" presName="imagNode" presStyleLbl="fgImgPlace1" presStyleIdx="5" presStyleCnt="7"/>
      <dgm:spPr/>
    </dgm:pt>
    <dgm:pt modelId="{2BBA48D2-1B37-4788-BED9-1C4A7CC364DA}" type="pres">
      <dgm:prSet presAssocID="{8FBC22BD-D9EC-4208-9AA4-6ADDDB7D3988}" presName="sibTrans" presStyleLbl="sibTrans2D1" presStyleIdx="0" presStyleCnt="0"/>
      <dgm:spPr/>
      <dgm:t>
        <a:bodyPr/>
        <a:lstStyle/>
        <a:p>
          <a:endParaRPr lang="de-DE"/>
        </a:p>
      </dgm:t>
    </dgm:pt>
    <dgm:pt modelId="{4758C513-DE44-43E4-B1C1-2C83241BECCB}" type="pres">
      <dgm:prSet presAssocID="{998CA46B-788F-463E-8A69-9F187D3BDC2F}" presName="compNode" presStyleCnt="0"/>
      <dgm:spPr/>
    </dgm:pt>
    <dgm:pt modelId="{56330D2B-497A-413B-B4D4-DD105A53C095}" type="pres">
      <dgm:prSet presAssocID="{998CA46B-788F-463E-8A69-9F187D3BDC2F}" presName="bkgdShape" presStyleLbl="node1" presStyleIdx="6" presStyleCnt="7"/>
      <dgm:spPr/>
      <dgm:t>
        <a:bodyPr/>
        <a:lstStyle/>
        <a:p>
          <a:endParaRPr lang="de-DE"/>
        </a:p>
      </dgm:t>
    </dgm:pt>
    <dgm:pt modelId="{B369BF5E-AE99-46C4-A4C7-819061FAE2F4}" type="pres">
      <dgm:prSet presAssocID="{998CA46B-788F-463E-8A69-9F187D3BDC2F}" presName="nodeTx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CE603C1-B7F1-442A-B442-A9B6C1D6359E}" type="pres">
      <dgm:prSet presAssocID="{998CA46B-788F-463E-8A69-9F187D3BDC2F}" presName="invisiNode" presStyleLbl="node1" presStyleIdx="6" presStyleCnt="7"/>
      <dgm:spPr/>
    </dgm:pt>
    <dgm:pt modelId="{D6B65459-2259-4652-AAD0-C075B4BAED60}" type="pres">
      <dgm:prSet presAssocID="{998CA46B-788F-463E-8A69-9F187D3BDC2F}" presName="imagNode" presStyleLbl="fgImgPlace1" presStyleIdx="6" presStyleCnt="7"/>
      <dgm:spPr/>
    </dgm:pt>
  </dgm:ptLst>
  <dgm:cxnLst>
    <dgm:cxn modelId="{F3D27EAC-EBA8-4B7D-AA93-ECB23145C5B5}" type="presOf" srcId="{209A7520-10F8-468A-B635-1A22772478E6}" destId="{E0108958-35A2-424D-A385-491AFB413BCA}" srcOrd="0" destOrd="0" presId="urn:microsoft.com/office/officeart/2005/8/layout/hList7"/>
    <dgm:cxn modelId="{8297CEFB-40F1-4664-9A25-5EDCF5162877}" type="presOf" srcId="{998CA46B-788F-463E-8A69-9F187D3BDC2F}" destId="{B369BF5E-AE99-46C4-A4C7-819061FAE2F4}" srcOrd="1" destOrd="0" presId="urn:microsoft.com/office/officeart/2005/8/layout/hList7"/>
    <dgm:cxn modelId="{F665E998-44CD-4D94-8076-45BDF85E4069}" type="presOf" srcId="{0184C9B1-6773-4F7E-9815-96B41B6629B7}" destId="{55FC1160-E6A0-4768-8491-36EBD8EA626B}" srcOrd="0" destOrd="0" presId="urn:microsoft.com/office/officeart/2005/8/layout/hList7"/>
    <dgm:cxn modelId="{D636AFEC-8207-4DB7-A05B-24CD37F137F7}" srcId="{01329024-DD02-4490-9FF7-0AB61388923A}" destId="{B2B94E75-3FBD-4D27-A04F-DF087710FBD5}" srcOrd="3" destOrd="0" parTransId="{1E8EC792-FB5B-42F6-B514-8BDAEE80191D}" sibTransId="{0178F8F1-12A1-4E1F-9656-46AD523DD796}"/>
    <dgm:cxn modelId="{FE735F37-557C-4428-A4C3-693707FD3E29}" type="presOf" srcId="{E7C4F60B-1792-4A30-8770-47B9AC3756D9}" destId="{FACB3A62-FCF3-4C30-B690-8776747B9ACC}" srcOrd="0" destOrd="0" presId="urn:microsoft.com/office/officeart/2005/8/layout/hList7"/>
    <dgm:cxn modelId="{6BCA56F3-B8FB-447C-9E33-6F13BA2C93E9}" type="presOf" srcId="{FE8ACC2F-741C-4939-83F9-ACDC8F794AFF}" destId="{821BA13D-A579-4771-8CD7-30432803AEE3}" srcOrd="1" destOrd="0" presId="urn:microsoft.com/office/officeart/2005/8/layout/hList7"/>
    <dgm:cxn modelId="{844C931F-336F-441A-849E-E05ADFBED9CD}" srcId="{01329024-DD02-4490-9FF7-0AB61388923A}" destId="{4907C3C7-8B63-4942-BD67-6929C7B415C2}" srcOrd="1" destOrd="0" parTransId="{BD981EE8-E71E-4747-A026-971C0C4DDF79}" sibTransId="{3148CEB7-AEE4-4B3D-8AD9-49DEEA61F403}"/>
    <dgm:cxn modelId="{A45E33E2-D8A8-4690-BBBE-E2870F04100F}" type="presOf" srcId="{31D98B22-DD71-4DCC-BB29-E3D7A32AC682}" destId="{CD727C92-9F99-4FB7-9B89-A7BBE6CC25E8}" srcOrd="0" destOrd="0" presId="urn:microsoft.com/office/officeart/2005/8/layout/hList7"/>
    <dgm:cxn modelId="{3A5CFC57-141F-4682-BB40-71F26A16A57C}" type="presOf" srcId="{0178F8F1-12A1-4E1F-9656-46AD523DD796}" destId="{9E56E26D-C883-475E-9E12-862690C1B837}" srcOrd="0" destOrd="0" presId="urn:microsoft.com/office/officeart/2005/8/layout/hList7"/>
    <dgm:cxn modelId="{EBB2AC44-A8B4-4809-B51B-496B6E4DD426}" type="presOf" srcId="{4907C3C7-8B63-4942-BD67-6929C7B415C2}" destId="{FB46B7F1-CF52-493E-B398-BD56647E7C67}" srcOrd="0" destOrd="0" presId="urn:microsoft.com/office/officeart/2005/8/layout/hList7"/>
    <dgm:cxn modelId="{24869060-099E-4AAF-A3FE-8C69F7BC597D}" srcId="{01329024-DD02-4490-9FF7-0AB61388923A}" destId="{CAC6E1B0-6CF9-4D11-B275-F5081FBF902D}" srcOrd="4" destOrd="0" parTransId="{D54F1D76-0227-4672-8D85-CB4068164243}" sibTransId="{31D98B22-DD71-4DCC-BB29-E3D7A32AC682}"/>
    <dgm:cxn modelId="{D7743DAF-2FDD-49F1-953F-C6408E53F15F}" type="presOf" srcId="{8FBC22BD-D9EC-4208-9AA4-6ADDDB7D3988}" destId="{2BBA48D2-1B37-4788-BED9-1C4A7CC364DA}" srcOrd="0" destOrd="0" presId="urn:microsoft.com/office/officeart/2005/8/layout/hList7"/>
    <dgm:cxn modelId="{014310EB-C249-42AC-9F7C-B100E3F73310}" type="presOf" srcId="{CAC6E1B0-6CF9-4D11-B275-F5081FBF902D}" destId="{5801F15F-4689-4B88-B7EB-5BE55DA33DC1}" srcOrd="0" destOrd="0" presId="urn:microsoft.com/office/officeart/2005/8/layout/hList7"/>
    <dgm:cxn modelId="{383AB07D-C60F-44A8-9F2C-E37264D84E4F}" srcId="{01329024-DD02-4490-9FF7-0AB61388923A}" destId="{FE8ACC2F-741C-4939-83F9-ACDC8F794AFF}" srcOrd="0" destOrd="0" parTransId="{2AA20B34-9F93-4EBF-855C-FE200EFE7A8D}" sibTransId="{209A7520-10F8-468A-B635-1A22772478E6}"/>
    <dgm:cxn modelId="{5D6272CA-4048-4D25-B2F6-875EC702137B}" type="presOf" srcId="{E075AD71-261D-421B-AC8F-D6D3FC2FAC09}" destId="{5B6397FC-0F0F-4247-A6A9-36533D5E3B22}" srcOrd="1" destOrd="0" presId="urn:microsoft.com/office/officeart/2005/8/layout/hList7"/>
    <dgm:cxn modelId="{5BBD1784-6721-46D9-ACB3-D49439E83D06}" type="presOf" srcId="{E075AD71-261D-421B-AC8F-D6D3FC2FAC09}" destId="{03E7D04B-8B3D-4BE2-A92A-291B270B0D41}" srcOrd="0" destOrd="0" presId="urn:microsoft.com/office/officeart/2005/8/layout/hList7"/>
    <dgm:cxn modelId="{ADCD9F93-05A4-4068-9EA6-6A9BAB6A4344}" srcId="{01329024-DD02-4490-9FF7-0AB61388923A}" destId="{E075AD71-261D-421B-AC8F-D6D3FC2FAC09}" srcOrd="5" destOrd="0" parTransId="{B94456CF-4D3C-496B-AB70-192E7E189707}" sibTransId="{8FBC22BD-D9EC-4208-9AA4-6ADDDB7D3988}"/>
    <dgm:cxn modelId="{C44B1BD5-41BD-4A99-A768-CA1849039557}" srcId="{01329024-DD02-4490-9FF7-0AB61388923A}" destId="{E7C4F60B-1792-4A30-8770-47B9AC3756D9}" srcOrd="2" destOrd="0" parTransId="{257F95C2-6BB4-495E-BF4B-A51A8BE61450}" sibTransId="{0184C9B1-6773-4F7E-9815-96B41B6629B7}"/>
    <dgm:cxn modelId="{83801665-7FB7-4291-8236-FA27E7E4E81C}" type="presOf" srcId="{CAC6E1B0-6CF9-4D11-B275-F5081FBF902D}" destId="{4D786D0A-3EF6-4AAA-8402-19391878AFC8}" srcOrd="1" destOrd="0" presId="urn:microsoft.com/office/officeart/2005/8/layout/hList7"/>
    <dgm:cxn modelId="{9E0879F7-A185-45C6-9BBC-37BFA18958BA}" type="presOf" srcId="{01329024-DD02-4490-9FF7-0AB61388923A}" destId="{89795295-8CDB-452F-BAE8-6AE6CA1C9AF5}" srcOrd="0" destOrd="0" presId="urn:microsoft.com/office/officeart/2005/8/layout/hList7"/>
    <dgm:cxn modelId="{ED464BBB-6DE1-48CE-9652-2D3A25A8861C}" type="presOf" srcId="{3148CEB7-AEE4-4B3D-8AD9-49DEEA61F403}" destId="{CC70B7A7-3CD8-4BCB-B0B0-9054BA48B797}" srcOrd="0" destOrd="0" presId="urn:microsoft.com/office/officeart/2005/8/layout/hList7"/>
    <dgm:cxn modelId="{C6D6309F-3847-43A8-AEF2-831598F06BEC}" type="presOf" srcId="{FE8ACC2F-741C-4939-83F9-ACDC8F794AFF}" destId="{934DDAE4-299B-4C9A-BD9D-421A39F2CDFA}" srcOrd="0" destOrd="0" presId="urn:microsoft.com/office/officeart/2005/8/layout/hList7"/>
    <dgm:cxn modelId="{365C1FB6-6FEC-4845-8CAF-6258F4A90A2D}" type="presOf" srcId="{4907C3C7-8B63-4942-BD67-6929C7B415C2}" destId="{3F48AAA5-46BB-4476-940B-9938FC729B08}" srcOrd="1" destOrd="0" presId="urn:microsoft.com/office/officeart/2005/8/layout/hList7"/>
    <dgm:cxn modelId="{E5EBA1ED-89E8-4DB0-97A7-61D1945485FF}" type="presOf" srcId="{B2B94E75-3FBD-4D27-A04F-DF087710FBD5}" destId="{38DCB6BC-3610-4611-BA9A-2AB98E4927D0}" srcOrd="1" destOrd="0" presId="urn:microsoft.com/office/officeart/2005/8/layout/hList7"/>
    <dgm:cxn modelId="{58540BA5-6948-40F4-B272-848AB613B405}" type="presOf" srcId="{E7C4F60B-1792-4A30-8770-47B9AC3756D9}" destId="{860E455F-0CCC-4FD3-A026-79C94F792CE3}" srcOrd="1" destOrd="0" presId="urn:microsoft.com/office/officeart/2005/8/layout/hList7"/>
    <dgm:cxn modelId="{A4324FE3-0D3A-45E0-ADA0-8642621D9636}" srcId="{01329024-DD02-4490-9FF7-0AB61388923A}" destId="{998CA46B-788F-463E-8A69-9F187D3BDC2F}" srcOrd="6" destOrd="0" parTransId="{57CCDB9C-3170-42E9-96A3-0CF0D42588A9}" sibTransId="{A7F12354-D29D-4E18-9F39-B6B579969281}"/>
    <dgm:cxn modelId="{459D211B-44AF-4272-9DEE-7B903FF1C5DB}" type="presOf" srcId="{998CA46B-788F-463E-8A69-9F187D3BDC2F}" destId="{56330D2B-497A-413B-B4D4-DD105A53C095}" srcOrd="0" destOrd="0" presId="urn:microsoft.com/office/officeart/2005/8/layout/hList7"/>
    <dgm:cxn modelId="{4F32E661-0BF2-45A1-A85A-187D74207478}" type="presOf" srcId="{B2B94E75-3FBD-4D27-A04F-DF087710FBD5}" destId="{6AB68D84-6C7A-4962-9F3F-0C7DA33A53C9}" srcOrd="0" destOrd="0" presId="urn:microsoft.com/office/officeart/2005/8/layout/hList7"/>
    <dgm:cxn modelId="{16C43AF3-ACFF-4EDF-A5B8-EE9498344977}" type="presParOf" srcId="{89795295-8CDB-452F-BAE8-6AE6CA1C9AF5}" destId="{95E218CD-2856-4440-AFA4-67C0154BDE55}" srcOrd="0" destOrd="0" presId="urn:microsoft.com/office/officeart/2005/8/layout/hList7"/>
    <dgm:cxn modelId="{7A368C2A-0874-4A91-96AB-92E6725FEB2A}" type="presParOf" srcId="{89795295-8CDB-452F-BAE8-6AE6CA1C9AF5}" destId="{99452B2F-311E-4EE0-9C3E-E2C35DC1B9F3}" srcOrd="1" destOrd="0" presId="urn:microsoft.com/office/officeart/2005/8/layout/hList7"/>
    <dgm:cxn modelId="{C22BF93A-9A05-4B44-8E91-D0D6519F1002}" type="presParOf" srcId="{99452B2F-311E-4EE0-9C3E-E2C35DC1B9F3}" destId="{39833A23-9D99-47AD-8C61-263C86FA0BB2}" srcOrd="0" destOrd="0" presId="urn:microsoft.com/office/officeart/2005/8/layout/hList7"/>
    <dgm:cxn modelId="{2BAC38CC-0BB1-4ED0-8CAC-8AAAC5D00733}" type="presParOf" srcId="{39833A23-9D99-47AD-8C61-263C86FA0BB2}" destId="{934DDAE4-299B-4C9A-BD9D-421A39F2CDFA}" srcOrd="0" destOrd="0" presId="urn:microsoft.com/office/officeart/2005/8/layout/hList7"/>
    <dgm:cxn modelId="{F1DF4445-6BAB-4AE7-B818-D5D04CE517F7}" type="presParOf" srcId="{39833A23-9D99-47AD-8C61-263C86FA0BB2}" destId="{821BA13D-A579-4771-8CD7-30432803AEE3}" srcOrd="1" destOrd="0" presId="urn:microsoft.com/office/officeart/2005/8/layout/hList7"/>
    <dgm:cxn modelId="{9E53EEC7-4D54-4533-A08A-F5090F1101C5}" type="presParOf" srcId="{39833A23-9D99-47AD-8C61-263C86FA0BB2}" destId="{F9966754-F18F-4123-A806-8B62110AB394}" srcOrd="2" destOrd="0" presId="urn:microsoft.com/office/officeart/2005/8/layout/hList7"/>
    <dgm:cxn modelId="{92269FCF-E883-45E5-B835-2446D6E0653B}" type="presParOf" srcId="{39833A23-9D99-47AD-8C61-263C86FA0BB2}" destId="{17E9ECC3-F33D-4630-8AF3-D4FF876FEE3E}" srcOrd="3" destOrd="0" presId="urn:microsoft.com/office/officeart/2005/8/layout/hList7"/>
    <dgm:cxn modelId="{BE836962-8201-47A7-8BE5-CDB3B8F05731}" type="presParOf" srcId="{99452B2F-311E-4EE0-9C3E-E2C35DC1B9F3}" destId="{E0108958-35A2-424D-A385-491AFB413BCA}" srcOrd="1" destOrd="0" presId="urn:microsoft.com/office/officeart/2005/8/layout/hList7"/>
    <dgm:cxn modelId="{B5EA2EB2-3CDE-4922-A06E-F0EFF5690516}" type="presParOf" srcId="{99452B2F-311E-4EE0-9C3E-E2C35DC1B9F3}" destId="{C1585E59-CCE5-4FA0-9A87-D9855589F0A2}" srcOrd="2" destOrd="0" presId="urn:microsoft.com/office/officeart/2005/8/layout/hList7"/>
    <dgm:cxn modelId="{CECC214F-B477-4B1B-8AFE-5D9C903F2828}" type="presParOf" srcId="{C1585E59-CCE5-4FA0-9A87-D9855589F0A2}" destId="{FB46B7F1-CF52-493E-B398-BD56647E7C67}" srcOrd="0" destOrd="0" presId="urn:microsoft.com/office/officeart/2005/8/layout/hList7"/>
    <dgm:cxn modelId="{FE3C83A5-D1A9-4FB8-B430-F08968760E43}" type="presParOf" srcId="{C1585E59-CCE5-4FA0-9A87-D9855589F0A2}" destId="{3F48AAA5-46BB-4476-940B-9938FC729B08}" srcOrd="1" destOrd="0" presId="urn:microsoft.com/office/officeart/2005/8/layout/hList7"/>
    <dgm:cxn modelId="{84722F13-2262-4B22-BAF8-5B88ED6EB320}" type="presParOf" srcId="{C1585E59-CCE5-4FA0-9A87-D9855589F0A2}" destId="{8CA22549-3724-4377-9CD4-92A6118C6C52}" srcOrd="2" destOrd="0" presId="urn:microsoft.com/office/officeart/2005/8/layout/hList7"/>
    <dgm:cxn modelId="{D265EDA4-F589-410F-B1D2-91A406FE2368}" type="presParOf" srcId="{C1585E59-CCE5-4FA0-9A87-D9855589F0A2}" destId="{6A78987B-93D2-4F69-A4A7-2D67CAFF080C}" srcOrd="3" destOrd="0" presId="urn:microsoft.com/office/officeart/2005/8/layout/hList7"/>
    <dgm:cxn modelId="{A41AB0F5-97C1-46A4-9B3A-B62575E992D8}" type="presParOf" srcId="{99452B2F-311E-4EE0-9C3E-E2C35DC1B9F3}" destId="{CC70B7A7-3CD8-4BCB-B0B0-9054BA48B797}" srcOrd="3" destOrd="0" presId="urn:microsoft.com/office/officeart/2005/8/layout/hList7"/>
    <dgm:cxn modelId="{CBE335AE-0A7C-47BC-BAFC-F73E4A355E91}" type="presParOf" srcId="{99452B2F-311E-4EE0-9C3E-E2C35DC1B9F3}" destId="{DAB83F76-A8B2-4047-98C2-5B40125E407B}" srcOrd="4" destOrd="0" presId="urn:microsoft.com/office/officeart/2005/8/layout/hList7"/>
    <dgm:cxn modelId="{4CDF15A4-3CA3-432C-AA17-D94E8DF3F5BD}" type="presParOf" srcId="{DAB83F76-A8B2-4047-98C2-5B40125E407B}" destId="{FACB3A62-FCF3-4C30-B690-8776747B9ACC}" srcOrd="0" destOrd="0" presId="urn:microsoft.com/office/officeart/2005/8/layout/hList7"/>
    <dgm:cxn modelId="{D9B66578-9514-4112-A06E-FCFCF378F8AB}" type="presParOf" srcId="{DAB83F76-A8B2-4047-98C2-5B40125E407B}" destId="{860E455F-0CCC-4FD3-A026-79C94F792CE3}" srcOrd="1" destOrd="0" presId="urn:microsoft.com/office/officeart/2005/8/layout/hList7"/>
    <dgm:cxn modelId="{8AB1E8A6-3674-43D1-8554-427B1A9D1722}" type="presParOf" srcId="{DAB83F76-A8B2-4047-98C2-5B40125E407B}" destId="{4BE03AC8-F9EE-40D6-803D-BA047199A6C8}" srcOrd="2" destOrd="0" presId="urn:microsoft.com/office/officeart/2005/8/layout/hList7"/>
    <dgm:cxn modelId="{DAD137F8-7704-473A-8887-9375B178EAB5}" type="presParOf" srcId="{DAB83F76-A8B2-4047-98C2-5B40125E407B}" destId="{AE81D56C-85C8-475F-B476-47782BF75B43}" srcOrd="3" destOrd="0" presId="urn:microsoft.com/office/officeart/2005/8/layout/hList7"/>
    <dgm:cxn modelId="{9D70146B-101C-4239-9C37-67D0E70D7A81}" type="presParOf" srcId="{99452B2F-311E-4EE0-9C3E-E2C35DC1B9F3}" destId="{55FC1160-E6A0-4768-8491-36EBD8EA626B}" srcOrd="5" destOrd="0" presId="urn:microsoft.com/office/officeart/2005/8/layout/hList7"/>
    <dgm:cxn modelId="{E282AA75-0FEB-4E2C-B583-964E87F36FBA}" type="presParOf" srcId="{99452B2F-311E-4EE0-9C3E-E2C35DC1B9F3}" destId="{FD732631-F388-4BCA-A128-FED261B9E11F}" srcOrd="6" destOrd="0" presId="urn:microsoft.com/office/officeart/2005/8/layout/hList7"/>
    <dgm:cxn modelId="{2631E777-5A9D-4AA1-995A-24CB42EE769C}" type="presParOf" srcId="{FD732631-F388-4BCA-A128-FED261B9E11F}" destId="{6AB68D84-6C7A-4962-9F3F-0C7DA33A53C9}" srcOrd="0" destOrd="0" presId="urn:microsoft.com/office/officeart/2005/8/layout/hList7"/>
    <dgm:cxn modelId="{0E9E974C-00DA-4A6F-9831-292B0B00FD3F}" type="presParOf" srcId="{FD732631-F388-4BCA-A128-FED261B9E11F}" destId="{38DCB6BC-3610-4611-BA9A-2AB98E4927D0}" srcOrd="1" destOrd="0" presId="urn:microsoft.com/office/officeart/2005/8/layout/hList7"/>
    <dgm:cxn modelId="{BD2F82E3-97CC-497E-9064-BAC0E78AC01D}" type="presParOf" srcId="{FD732631-F388-4BCA-A128-FED261B9E11F}" destId="{4E41F2A3-D83F-4D8B-9DE5-6ABFE1A9DCD7}" srcOrd="2" destOrd="0" presId="urn:microsoft.com/office/officeart/2005/8/layout/hList7"/>
    <dgm:cxn modelId="{D07605E9-4166-4BE0-9FE2-D8BEB4AD78EE}" type="presParOf" srcId="{FD732631-F388-4BCA-A128-FED261B9E11F}" destId="{8ADDFDBC-D4EE-4AFF-A4DE-0D6EBA67C518}" srcOrd="3" destOrd="0" presId="urn:microsoft.com/office/officeart/2005/8/layout/hList7"/>
    <dgm:cxn modelId="{E6FCA9C5-1BDD-497E-8320-58451915A92C}" type="presParOf" srcId="{99452B2F-311E-4EE0-9C3E-E2C35DC1B9F3}" destId="{9E56E26D-C883-475E-9E12-862690C1B837}" srcOrd="7" destOrd="0" presId="urn:microsoft.com/office/officeart/2005/8/layout/hList7"/>
    <dgm:cxn modelId="{414AAA7A-71EF-468C-BD18-2F07FA25E040}" type="presParOf" srcId="{99452B2F-311E-4EE0-9C3E-E2C35DC1B9F3}" destId="{50735E15-8097-4844-AD04-CAD7294B2889}" srcOrd="8" destOrd="0" presId="urn:microsoft.com/office/officeart/2005/8/layout/hList7"/>
    <dgm:cxn modelId="{66213AB4-D78C-48E7-9516-4A3F635AF351}" type="presParOf" srcId="{50735E15-8097-4844-AD04-CAD7294B2889}" destId="{5801F15F-4689-4B88-B7EB-5BE55DA33DC1}" srcOrd="0" destOrd="0" presId="urn:microsoft.com/office/officeart/2005/8/layout/hList7"/>
    <dgm:cxn modelId="{3C21D937-9487-4717-A734-1CFC38458782}" type="presParOf" srcId="{50735E15-8097-4844-AD04-CAD7294B2889}" destId="{4D786D0A-3EF6-4AAA-8402-19391878AFC8}" srcOrd="1" destOrd="0" presId="urn:microsoft.com/office/officeart/2005/8/layout/hList7"/>
    <dgm:cxn modelId="{1478899A-4AC3-4681-95F5-D2F61E005010}" type="presParOf" srcId="{50735E15-8097-4844-AD04-CAD7294B2889}" destId="{54C4A5CA-D29B-4FD3-AB62-A11BB18F6F01}" srcOrd="2" destOrd="0" presId="urn:microsoft.com/office/officeart/2005/8/layout/hList7"/>
    <dgm:cxn modelId="{B35F1BA3-ED04-4DF2-826C-49F075149BA1}" type="presParOf" srcId="{50735E15-8097-4844-AD04-CAD7294B2889}" destId="{206A1B1A-01D5-4D12-A64C-28AA8DB6D5AE}" srcOrd="3" destOrd="0" presId="urn:microsoft.com/office/officeart/2005/8/layout/hList7"/>
    <dgm:cxn modelId="{195DF3C2-3C64-49C1-A8AA-A9907D2C0A43}" type="presParOf" srcId="{99452B2F-311E-4EE0-9C3E-E2C35DC1B9F3}" destId="{CD727C92-9F99-4FB7-9B89-A7BBE6CC25E8}" srcOrd="9" destOrd="0" presId="urn:microsoft.com/office/officeart/2005/8/layout/hList7"/>
    <dgm:cxn modelId="{03217CDE-502A-4598-8BC6-BA6C9D264755}" type="presParOf" srcId="{99452B2F-311E-4EE0-9C3E-E2C35DC1B9F3}" destId="{583B8950-2FB0-4E57-BF3C-6B7979FE1E73}" srcOrd="10" destOrd="0" presId="urn:microsoft.com/office/officeart/2005/8/layout/hList7"/>
    <dgm:cxn modelId="{51C578D2-A1E7-458A-A0E0-25D87E46F5BD}" type="presParOf" srcId="{583B8950-2FB0-4E57-BF3C-6B7979FE1E73}" destId="{03E7D04B-8B3D-4BE2-A92A-291B270B0D41}" srcOrd="0" destOrd="0" presId="urn:microsoft.com/office/officeart/2005/8/layout/hList7"/>
    <dgm:cxn modelId="{42F8379F-5443-420E-9147-F268C29E4C0E}" type="presParOf" srcId="{583B8950-2FB0-4E57-BF3C-6B7979FE1E73}" destId="{5B6397FC-0F0F-4247-A6A9-36533D5E3B22}" srcOrd="1" destOrd="0" presId="urn:microsoft.com/office/officeart/2005/8/layout/hList7"/>
    <dgm:cxn modelId="{029C4432-83F5-4B60-8428-D7C5A5D24B0B}" type="presParOf" srcId="{583B8950-2FB0-4E57-BF3C-6B7979FE1E73}" destId="{964226E4-111F-47EF-B5C8-A1B6B61CD9CA}" srcOrd="2" destOrd="0" presId="urn:microsoft.com/office/officeart/2005/8/layout/hList7"/>
    <dgm:cxn modelId="{13620CB9-777A-47EC-90A3-4DAF794D67C2}" type="presParOf" srcId="{583B8950-2FB0-4E57-BF3C-6B7979FE1E73}" destId="{5299E3B2-ED9C-4145-A431-A9B789184400}" srcOrd="3" destOrd="0" presId="urn:microsoft.com/office/officeart/2005/8/layout/hList7"/>
    <dgm:cxn modelId="{096B593C-1BC0-4F51-82D3-3879D87AC0B2}" type="presParOf" srcId="{99452B2F-311E-4EE0-9C3E-E2C35DC1B9F3}" destId="{2BBA48D2-1B37-4788-BED9-1C4A7CC364DA}" srcOrd="11" destOrd="0" presId="urn:microsoft.com/office/officeart/2005/8/layout/hList7"/>
    <dgm:cxn modelId="{E541975B-07F4-44B0-95B3-299C599994B7}" type="presParOf" srcId="{99452B2F-311E-4EE0-9C3E-E2C35DC1B9F3}" destId="{4758C513-DE44-43E4-B1C1-2C83241BECCB}" srcOrd="12" destOrd="0" presId="urn:microsoft.com/office/officeart/2005/8/layout/hList7"/>
    <dgm:cxn modelId="{477D8FC3-83D6-4954-86F2-A083344E5859}" type="presParOf" srcId="{4758C513-DE44-43E4-B1C1-2C83241BECCB}" destId="{56330D2B-497A-413B-B4D4-DD105A53C095}" srcOrd="0" destOrd="0" presId="urn:microsoft.com/office/officeart/2005/8/layout/hList7"/>
    <dgm:cxn modelId="{763D2F9D-E1E4-4C32-B54A-E7C871B5F16D}" type="presParOf" srcId="{4758C513-DE44-43E4-B1C1-2C83241BECCB}" destId="{B369BF5E-AE99-46C4-A4C7-819061FAE2F4}" srcOrd="1" destOrd="0" presId="urn:microsoft.com/office/officeart/2005/8/layout/hList7"/>
    <dgm:cxn modelId="{EF5D9437-4952-4B6A-B3D8-FEDF602D67F0}" type="presParOf" srcId="{4758C513-DE44-43E4-B1C1-2C83241BECCB}" destId="{4CE603C1-B7F1-442A-B442-A9B6C1D6359E}" srcOrd="2" destOrd="0" presId="urn:microsoft.com/office/officeart/2005/8/layout/hList7"/>
    <dgm:cxn modelId="{36D1E587-7B7D-474D-932D-79199E00D3BA}" type="presParOf" srcId="{4758C513-DE44-43E4-B1C1-2C83241BECCB}" destId="{D6B65459-2259-4652-AAD0-C075B4BAED6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1CD5E7-BE98-4028-BA07-42B1536011C0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029ED0C-F6D6-4A75-ACF0-4DE94C8F6F49}">
      <dgm:prSet phldrT="[Text]"/>
      <dgm:spPr/>
      <dgm:t>
        <a:bodyPr/>
        <a:lstStyle/>
        <a:p>
          <a:r>
            <a:rPr lang="de-DE" dirty="0" err="1"/>
            <a:t>Nationality</a:t>
          </a:r>
          <a:endParaRPr lang="de-DE" dirty="0"/>
        </a:p>
      </dgm:t>
    </dgm:pt>
    <dgm:pt modelId="{290151BC-097A-4C6D-AEA8-470052C92DD3}" type="parTrans" cxnId="{FA973AFF-1BF6-40E0-BBBD-2D5BD9D14630}">
      <dgm:prSet/>
      <dgm:spPr/>
      <dgm:t>
        <a:bodyPr/>
        <a:lstStyle/>
        <a:p>
          <a:endParaRPr lang="de-DE"/>
        </a:p>
      </dgm:t>
    </dgm:pt>
    <dgm:pt modelId="{A31DACC0-C058-4F1D-9DF7-D35E9F70579E}" type="sibTrans" cxnId="{FA973AFF-1BF6-40E0-BBBD-2D5BD9D14630}">
      <dgm:prSet/>
      <dgm:spPr/>
      <dgm:t>
        <a:bodyPr/>
        <a:lstStyle/>
        <a:p>
          <a:endParaRPr lang="de-DE"/>
        </a:p>
      </dgm:t>
    </dgm:pt>
    <dgm:pt modelId="{3C39C4D1-B0C6-4E9F-8AC5-D32FDBDB3824}">
      <dgm:prSet phldrT="[Text]"/>
      <dgm:spPr/>
      <dgm:t>
        <a:bodyPr/>
        <a:lstStyle/>
        <a:p>
          <a:r>
            <a:rPr lang="de-DE" dirty="0"/>
            <a:t>Age</a:t>
          </a:r>
        </a:p>
      </dgm:t>
    </dgm:pt>
    <dgm:pt modelId="{FAD21E39-3794-4A81-9136-CA2B8814BAF4}" type="parTrans" cxnId="{2501557A-AA2A-4043-BC26-5C9A30A4EA33}">
      <dgm:prSet/>
      <dgm:spPr/>
      <dgm:t>
        <a:bodyPr/>
        <a:lstStyle/>
        <a:p>
          <a:endParaRPr lang="de-DE"/>
        </a:p>
      </dgm:t>
    </dgm:pt>
    <dgm:pt modelId="{E5BC9468-1A04-4D3F-B439-5597C12C46EF}" type="sibTrans" cxnId="{2501557A-AA2A-4043-BC26-5C9A30A4EA33}">
      <dgm:prSet/>
      <dgm:spPr/>
      <dgm:t>
        <a:bodyPr/>
        <a:lstStyle/>
        <a:p>
          <a:endParaRPr lang="de-DE"/>
        </a:p>
      </dgm:t>
    </dgm:pt>
    <dgm:pt modelId="{EC4A4566-7C83-4269-A25E-9B692EFCD4D6}">
      <dgm:prSet phldrT="[Text]"/>
      <dgm:spPr/>
      <dgm:t>
        <a:bodyPr/>
        <a:lstStyle/>
        <a:p>
          <a:r>
            <a:rPr lang="de-DE" dirty="0"/>
            <a:t>Gender</a:t>
          </a:r>
        </a:p>
      </dgm:t>
    </dgm:pt>
    <dgm:pt modelId="{F8FA7077-2049-4B0E-B031-A5B266BCBE14}" type="parTrans" cxnId="{C045CFDF-71F8-4DD4-B1B2-4896C80CEAF3}">
      <dgm:prSet/>
      <dgm:spPr/>
      <dgm:t>
        <a:bodyPr/>
        <a:lstStyle/>
        <a:p>
          <a:endParaRPr lang="de-DE"/>
        </a:p>
      </dgm:t>
    </dgm:pt>
    <dgm:pt modelId="{5CAAB2F2-3ACF-4351-97FD-2DD6EB229656}" type="sibTrans" cxnId="{C045CFDF-71F8-4DD4-B1B2-4896C80CEAF3}">
      <dgm:prSet/>
      <dgm:spPr/>
      <dgm:t>
        <a:bodyPr/>
        <a:lstStyle/>
        <a:p>
          <a:endParaRPr lang="de-DE"/>
        </a:p>
      </dgm:t>
    </dgm:pt>
    <dgm:pt modelId="{C318A8D1-69D4-4ED7-8DAB-AA5EFF043C86}">
      <dgm:prSet/>
      <dgm:spPr/>
      <dgm:t>
        <a:bodyPr/>
        <a:lstStyle/>
        <a:p>
          <a:r>
            <a:rPr lang="de-DE" dirty="0"/>
            <a:t>Music Taste</a:t>
          </a:r>
        </a:p>
      </dgm:t>
    </dgm:pt>
    <dgm:pt modelId="{3EDFCDC2-FF8C-4AE5-AB74-C69C9A4028A6}" type="parTrans" cxnId="{9FF6B086-355C-49DA-A4B6-1F36159F4D89}">
      <dgm:prSet/>
      <dgm:spPr/>
      <dgm:t>
        <a:bodyPr/>
        <a:lstStyle/>
        <a:p>
          <a:endParaRPr lang="de-DE"/>
        </a:p>
      </dgm:t>
    </dgm:pt>
    <dgm:pt modelId="{16210B0D-BA07-43C6-8ED3-E21345DBD16D}" type="sibTrans" cxnId="{9FF6B086-355C-49DA-A4B6-1F36159F4D89}">
      <dgm:prSet/>
      <dgm:spPr/>
      <dgm:t>
        <a:bodyPr/>
        <a:lstStyle/>
        <a:p>
          <a:endParaRPr lang="de-DE"/>
        </a:p>
      </dgm:t>
    </dgm:pt>
    <dgm:pt modelId="{E4D328A4-AD04-4E63-A64F-30ADF7B6458F}" type="pres">
      <dgm:prSet presAssocID="{1B1CD5E7-BE98-4028-BA07-42B1536011C0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115B343-8A8E-4493-950C-3032030F2BC9}" type="pres">
      <dgm:prSet presAssocID="{2029ED0C-F6D6-4A75-ACF0-4DE94C8F6F49}" presName="circ1" presStyleLbl="vennNode1" presStyleIdx="0" presStyleCnt="4"/>
      <dgm:spPr/>
      <dgm:t>
        <a:bodyPr/>
        <a:lstStyle/>
        <a:p>
          <a:endParaRPr lang="de-DE"/>
        </a:p>
      </dgm:t>
    </dgm:pt>
    <dgm:pt modelId="{A9B0FD5F-6B16-4882-A691-BEAF7964E54C}" type="pres">
      <dgm:prSet presAssocID="{2029ED0C-F6D6-4A75-ACF0-4DE94C8F6F4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0E8A952-7AA5-4BA1-BFF3-FC3120B0BAA1}" type="pres">
      <dgm:prSet presAssocID="{3C39C4D1-B0C6-4E9F-8AC5-D32FDBDB3824}" presName="circ2" presStyleLbl="vennNode1" presStyleIdx="1" presStyleCnt="4"/>
      <dgm:spPr/>
      <dgm:t>
        <a:bodyPr/>
        <a:lstStyle/>
        <a:p>
          <a:endParaRPr lang="de-DE"/>
        </a:p>
      </dgm:t>
    </dgm:pt>
    <dgm:pt modelId="{BDD3CC34-A1CF-42E2-9272-CC0276678A91}" type="pres">
      <dgm:prSet presAssocID="{3C39C4D1-B0C6-4E9F-8AC5-D32FDBDB382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77C1A5A-CD3B-4D66-8043-7AD4BC237800}" type="pres">
      <dgm:prSet presAssocID="{EC4A4566-7C83-4269-A25E-9B692EFCD4D6}" presName="circ3" presStyleLbl="vennNode1" presStyleIdx="2" presStyleCnt="4"/>
      <dgm:spPr/>
      <dgm:t>
        <a:bodyPr/>
        <a:lstStyle/>
        <a:p>
          <a:endParaRPr lang="de-DE"/>
        </a:p>
      </dgm:t>
    </dgm:pt>
    <dgm:pt modelId="{20C0B250-4127-4DA6-9443-ECC26DFD3DC9}" type="pres">
      <dgm:prSet presAssocID="{EC4A4566-7C83-4269-A25E-9B692EFCD4D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317AE70-6DCD-4D63-8386-16B040B35612}" type="pres">
      <dgm:prSet presAssocID="{C318A8D1-69D4-4ED7-8DAB-AA5EFF043C86}" presName="circ4" presStyleLbl="vennNode1" presStyleIdx="3" presStyleCnt="4"/>
      <dgm:spPr/>
      <dgm:t>
        <a:bodyPr/>
        <a:lstStyle/>
        <a:p>
          <a:endParaRPr lang="de-DE"/>
        </a:p>
      </dgm:t>
    </dgm:pt>
    <dgm:pt modelId="{D4EAF772-B12A-4571-8C8B-3B61525B30C1}" type="pres">
      <dgm:prSet presAssocID="{C318A8D1-69D4-4ED7-8DAB-AA5EFF043C8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CD77DB2-DCC0-4FA8-9606-8858FF3C8626}" type="presOf" srcId="{3C39C4D1-B0C6-4E9F-8AC5-D32FDBDB3824}" destId="{70E8A952-7AA5-4BA1-BFF3-FC3120B0BAA1}" srcOrd="1" destOrd="0" presId="urn:microsoft.com/office/officeart/2005/8/layout/venn1"/>
    <dgm:cxn modelId="{2501557A-AA2A-4043-BC26-5C9A30A4EA33}" srcId="{1B1CD5E7-BE98-4028-BA07-42B1536011C0}" destId="{3C39C4D1-B0C6-4E9F-8AC5-D32FDBDB3824}" srcOrd="1" destOrd="0" parTransId="{FAD21E39-3794-4A81-9136-CA2B8814BAF4}" sibTransId="{E5BC9468-1A04-4D3F-B439-5597C12C46EF}"/>
    <dgm:cxn modelId="{E81F5E21-5000-45DC-92B1-E91FC504B657}" type="presOf" srcId="{2029ED0C-F6D6-4A75-ACF0-4DE94C8F6F49}" destId="{5115B343-8A8E-4493-950C-3032030F2BC9}" srcOrd="1" destOrd="0" presId="urn:microsoft.com/office/officeart/2005/8/layout/venn1"/>
    <dgm:cxn modelId="{02888FC4-D906-49F6-B488-76E1BDEB3613}" type="presOf" srcId="{EC4A4566-7C83-4269-A25E-9B692EFCD4D6}" destId="{20C0B250-4127-4DA6-9443-ECC26DFD3DC9}" srcOrd="0" destOrd="0" presId="urn:microsoft.com/office/officeart/2005/8/layout/venn1"/>
    <dgm:cxn modelId="{1750E51E-4251-42FA-AF5D-FF3C1D04DEC5}" type="presOf" srcId="{2029ED0C-F6D6-4A75-ACF0-4DE94C8F6F49}" destId="{A9B0FD5F-6B16-4882-A691-BEAF7964E54C}" srcOrd="0" destOrd="0" presId="urn:microsoft.com/office/officeart/2005/8/layout/venn1"/>
    <dgm:cxn modelId="{9FF6B086-355C-49DA-A4B6-1F36159F4D89}" srcId="{1B1CD5E7-BE98-4028-BA07-42B1536011C0}" destId="{C318A8D1-69D4-4ED7-8DAB-AA5EFF043C86}" srcOrd="3" destOrd="0" parTransId="{3EDFCDC2-FF8C-4AE5-AB74-C69C9A4028A6}" sibTransId="{16210B0D-BA07-43C6-8ED3-E21345DBD16D}"/>
    <dgm:cxn modelId="{C045CFDF-71F8-4DD4-B1B2-4896C80CEAF3}" srcId="{1B1CD5E7-BE98-4028-BA07-42B1536011C0}" destId="{EC4A4566-7C83-4269-A25E-9B692EFCD4D6}" srcOrd="2" destOrd="0" parTransId="{F8FA7077-2049-4B0E-B031-A5B266BCBE14}" sibTransId="{5CAAB2F2-3ACF-4351-97FD-2DD6EB229656}"/>
    <dgm:cxn modelId="{A92E892E-6489-48F4-82FA-492CCD54FC12}" type="presOf" srcId="{C318A8D1-69D4-4ED7-8DAB-AA5EFF043C86}" destId="{D4EAF772-B12A-4571-8C8B-3B61525B30C1}" srcOrd="0" destOrd="0" presId="urn:microsoft.com/office/officeart/2005/8/layout/venn1"/>
    <dgm:cxn modelId="{EE35DB2F-4CEE-4CE9-B076-C420C45E5D50}" type="presOf" srcId="{3C39C4D1-B0C6-4E9F-8AC5-D32FDBDB3824}" destId="{BDD3CC34-A1CF-42E2-9272-CC0276678A91}" srcOrd="0" destOrd="0" presId="urn:microsoft.com/office/officeart/2005/8/layout/venn1"/>
    <dgm:cxn modelId="{C2A611AE-CE06-44D3-A277-A7496ECD375B}" type="presOf" srcId="{EC4A4566-7C83-4269-A25E-9B692EFCD4D6}" destId="{777C1A5A-CD3B-4D66-8043-7AD4BC237800}" srcOrd="1" destOrd="0" presId="urn:microsoft.com/office/officeart/2005/8/layout/venn1"/>
    <dgm:cxn modelId="{A9D63317-D7B8-4ACC-858B-CAC923970570}" type="presOf" srcId="{C318A8D1-69D4-4ED7-8DAB-AA5EFF043C86}" destId="{3317AE70-6DCD-4D63-8386-16B040B35612}" srcOrd="1" destOrd="0" presId="urn:microsoft.com/office/officeart/2005/8/layout/venn1"/>
    <dgm:cxn modelId="{FA973AFF-1BF6-40E0-BBBD-2D5BD9D14630}" srcId="{1B1CD5E7-BE98-4028-BA07-42B1536011C0}" destId="{2029ED0C-F6D6-4A75-ACF0-4DE94C8F6F49}" srcOrd="0" destOrd="0" parTransId="{290151BC-097A-4C6D-AEA8-470052C92DD3}" sibTransId="{A31DACC0-C058-4F1D-9DF7-D35E9F70579E}"/>
    <dgm:cxn modelId="{CBB21CBB-AB66-432B-8A4C-143AE006BC6C}" type="presOf" srcId="{1B1CD5E7-BE98-4028-BA07-42B1536011C0}" destId="{E4D328A4-AD04-4E63-A64F-30ADF7B6458F}" srcOrd="0" destOrd="0" presId="urn:microsoft.com/office/officeart/2005/8/layout/venn1"/>
    <dgm:cxn modelId="{5315B667-3D72-404E-BF75-CB91A4BCAA36}" type="presParOf" srcId="{E4D328A4-AD04-4E63-A64F-30ADF7B6458F}" destId="{5115B343-8A8E-4493-950C-3032030F2BC9}" srcOrd="0" destOrd="0" presId="urn:microsoft.com/office/officeart/2005/8/layout/venn1"/>
    <dgm:cxn modelId="{39BAAD8E-1ED8-4501-AE82-778253D50527}" type="presParOf" srcId="{E4D328A4-AD04-4E63-A64F-30ADF7B6458F}" destId="{A9B0FD5F-6B16-4882-A691-BEAF7964E54C}" srcOrd="1" destOrd="0" presId="urn:microsoft.com/office/officeart/2005/8/layout/venn1"/>
    <dgm:cxn modelId="{FF814468-F396-4655-9ECC-5613A06CE035}" type="presParOf" srcId="{E4D328A4-AD04-4E63-A64F-30ADF7B6458F}" destId="{70E8A952-7AA5-4BA1-BFF3-FC3120B0BAA1}" srcOrd="2" destOrd="0" presId="urn:microsoft.com/office/officeart/2005/8/layout/venn1"/>
    <dgm:cxn modelId="{E9FA9072-D81E-4E07-8F5A-811FFB78096C}" type="presParOf" srcId="{E4D328A4-AD04-4E63-A64F-30ADF7B6458F}" destId="{BDD3CC34-A1CF-42E2-9272-CC0276678A91}" srcOrd="3" destOrd="0" presId="urn:microsoft.com/office/officeart/2005/8/layout/venn1"/>
    <dgm:cxn modelId="{0E0E7CA2-B15E-4A16-936C-7E74B7A1C374}" type="presParOf" srcId="{E4D328A4-AD04-4E63-A64F-30ADF7B6458F}" destId="{777C1A5A-CD3B-4D66-8043-7AD4BC237800}" srcOrd="4" destOrd="0" presId="urn:microsoft.com/office/officeart/2005/8/layout/venn1"/>
    <dgm:cxn modelId="{2FEB7D03-1C35-479F-8C18-78BCB1278500}" type="presParOf" srcId="{E4D328A4-AD04-4E63-A64F-30ADF7B6458F}" destId="{20C0B250-4127-4DA6-9443-ECC26DFD3DC9}" srcOrd="5" destOrd="0" presId="urn:microsoft.com/office/officeart/2005/8/layout/venn1"/>
    <dgm:cxn modelId="{C6F59C23-B59C-4213-91DD-F3A831CE0E43}" type="presParOf" srcId="{E4D328A4-AD04-4E63-A64F-30ADF7B6458F}" destId="{3317AE70-6DCD-4D63-8386-16B040B35612}" srcOrd="6" destOrd="0" presId="urn:microsoft.com/office/officeart/2005/8/layout/venn1"/>
    <dgm:cxn modelId="{0E0A991F-27B8-49F1-A6BC-3DEF671BD05D}" type="presParOf" srcId="{E4D328A4-AD04-4E63-A64F-30ADF7B6458F}" destId="{D4EAF772-B12A-4571-8C8B-3B61525B30C1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xmlns="" id="{C045C6AE-F027-40DA-B311-0AC9B80453F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4195645"/>
          <a:ext cx="2016224" cy="1368152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CD4C7-C774-42D5-9E58-119FD3177B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2726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1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l">
              <a:defRPr sz="1300">
                <a:latin typeface="Rotis SemiSans Pro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1"/>
          </a:xfrm>
          <a:prstGeom prst="rect">
            <a:avLst/>
          </a:prstGeom>
        </p:spPr>
        <p:txBody>
          <a:bodyPr vert="horz" lIns="99039" tIns="49520" rIns="99039" bIns="49520" rtlCol="0"/>
          <a:lstStyle>
            <a:lvl1pPr algn="r">
              <a:defRPr sz="1300">
                <a:latin typeface="Rotis SemiSans Pro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9" tIns="49520" rIns="99039" bIns="495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9" tIns="49520" rIns="99039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1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l">
              <a:defRPr sz="1300">
                <a:latin typeface="Rotis SemiSans Pro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1"/>
          </a:xfrm>
          <a:prstGeom prst="rect">
            <a:avLst/>
          </a:prstGeom>
        </p:spPr>
        <p:txBody>
          <a:bodyPr vert="horz" lIns="99039" tIns="49520" rIns="99039" bIns="49520" rtlCol="0" anchor="b"/>
          <a:lstStyle>
            <a:lvl1pPr algn="r">
              <a:defRPr sz="1300">
                <a:latin typeface="Rotis SemiSans Pro" pitchFamily="50" charset="0"/>
              </a:defRPr>
            </a:lvl1pPr>
          </a:lstStyle>
          <a:p>
            <a:fld id="{BF63E930-8F88-4EE0-A623-E2193C3967E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769255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Rotis SemiSans Pro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tis SemiSans Pro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tis SemiSans Pro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tis SemiSans Pro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tis SemiSans Pro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belongingness</a:t>
            </a:r>
            <a:r>
              <a:rPr lang="de-DE" dirty="0"/>
              <a:t>:</a:t>
            </a:r>
            <a:r>
              <a:rPr lang="de-DE" baseline="0" dirty="0"/>
              <a:t> </a:t>
            </a:r>
            <a:r>
              <a:rPr lang="de-DE" baseline="0" dirty="0" err="1"/>
              <a:t>frequent</a:t>
            </a:r>
            <a:r>
              <a:rPr lang="de-DE" baseline="0" dirty="0"/>
              <a:t> </a:t>
            </a:r>
            <a:r>
              <a:rPr lang="de-DE" baseline="0" dirty="0" err="1"/>
              <a:t>interactins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same </a:t>
            </a:r>
            <a:r>
              <a:rPr lang="de-DE" baseline="0" dirty="0" err="1"/>
              <a:t>people</a:t>
            </a:r>
            <a:r>
              <a:rPr lang="de-DE" baseline="0" dirty="0"/>
              <a:t> + </a:t>
            </a:r>
            <a:r>
              <a:rPr lang="de-DE" baseline="0" dirty="0" err="1"/>
              <a:t>stable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enduring</a:t>
            </a:r>
            <a:r>
              <a:rPr lang="de-DE" baseline="0" dirty="0"/>
              <a:t> </a:t>
            </a:r>
            <a:r>
              <a:rPr lang="de-DE" baseline="0" dirty="0" err="1"/>
              <a:t>context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concern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caring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People </a:t>
            </a:r>
            <a:r>
              <a:rPr lang="de-DE" baseline="0" dirty="0" err="1"/>
              <a:t>differ</a:t>
            </a:r>
            <a:r>
              <a:rPr lang="de-DE" baseline="0" dirty="0"/>
              <a:t> in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extent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belong</a:t>
            </a:r>
            <a:r>
              <a:rPr lang="de-DE" baseline="0" dirty="0"/>
              <a:t>, </a:t>
            </a:r>
            <a:r>
              <a:rPr lang="de-DE" baseline="0" dirty="0" err="1"/>
              <a:t>however</a:t>
            </a:r>
            <a:r>
              <a:rPr lang="de-DE" baseline="0" dirty="0"/>
              <a:t>,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culture</a:t>
            </a:r>
            <a:r>
              <a:rPr lang="de-DE" baseline="0" dirty="0"/>
              <a:t>-independent strong fundamental </a:t>
            </a:r>
            <a:r>
              <a:rPr lang="de-DE" baseline="0" dirty="0" err="1"/>
              <a:t>need</a:t>
            </a:r>
            <a:r>
              <a:rPr lang="de-DE" baseline="0" dirty="0"/>
              <a:t>:</a:t>
            </a:r>
          </a:p>
          <a:p>
            <a:endParaRPr lang="de-DE" baseline="0" dirty="0"/>
          </a:p>
          <a:p>
            <a:r>
              <a:rPr lang="de-DE" baseline="0" dirty="0" err="1"/>
              <a:t>Evolutionary</a:t>
            </a:r>
            <a:r>
              <a:rPr lang="de-DE" baseline="0" dirty="0"/>
              <a:t> </a:t>
            </a:r>
            <a:r>
              <a:rPr lang="de-DE" baseline="0" dirty="0" err="1"/>
              <a:t>perspective</a:t>
            </a:r>
            <a:r>
              <a:rPr lang="de-DE" baseline="0" dirty="0"/>
              <a:t>: </a:t>
            </a:r>
            <a:r>
              <a:rPr lang="de-DE" baseline="0" dirty="0" err="1"/>
              <a:t>Forming</a:t>
            </a:r>
            <a:r>
              <a:rPr lang="de-DE" baseline="0" dirty="0"/>
              <a:t> a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depending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species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environment</a:t>
            </a:r>
            <a:r>
              <a:rPr lang="de-DE" baseline="0" dirty="0"/>
              <a:t> (e.g. </a:t>
            </a:r>
            <a:r>
              <a:rPr lang="de-DE" baseline="0" dirty="0" err="1"/>
              <a:t>bears</a:t>
            </a:r>
            <a:r>
              <a:rPr lang="de-DE" baseline="0" dirty="0"/>
              <a:t> </a:t>
            </a:r>
            <a:r>
              <a:rPr lang="de-DE" baseline="0" dirty="0" err="1"/>
              <a:t>would</a:t>
            </a:r>
            <a:r>
              <a:rPr lang="de-DE" baseline="0" dirty="0"/>
              <a:t> kill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eco</a:t>
            </a:r>
            <a:r>
              <a:rPr lang="de-DE" baseline="0" dirty="0"/>
              <a:t> </a:t>
            </a:r>
            <a:r>
              <a:rPr lang="de-DE" baseline="0" dirty="0" err="1"/>
              <a:t>system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formed</a:t>
            </a:r>
            <a:r>
              <a:rPr lang="de-DE" baseline="0" dirty="0"/>
              <a:t>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die out).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primates</a:t>
            </a:r>
            <a:r>
              <a:rPr lang="de-DE" baseline="0" dirty="0"/>
              <a:t>, </a:t>
            </a:r>
            <a:r>
              <a:rPr lang="de-DE" baseline="0" dirty="0" err="1"/>
              <a:t>small</a:t>
            </a:r>
            <a:r>
              <a:rPr lang="de-DE" baseline="0" dirty="0"/>
              <a:t>, </a:t>
            </a:r>
            <a:r>
              <a:rPr lang="de-DE" baseline="0" dirty="0" err="1"/>
              <a:t>tightly</a:t>
            </a:r>
            <a:r>
              <a:rPr lang="de-DE" baseline="0" dirty="0"/>
              <a:t> </a:t>
            </a:r>
            <a:r>
              <a:rPr lang="de-DE" baseline="0" dirty="0" err="1"/>
              <a:t>knit</a:t>
            </a:r>
            <a:r>
              <a:rPr lang="de-DE" baseline="0" dirty="0"/>
              <a:t>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seem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evolutionary</a:t>
            </a:r>
            <a:r>
              <a:rPr lang="de-DE" baseline="0" dirty="0"/>
              <a:t> </a:t>
            </a:r>
            <a:r>
              <a:rPr lang="de-DE" baseline="0" dirty="0" err="1"/>
              <a:t>niche</a:t>
            </a:r>
            <a:r>
              <a:rPr lang="de-DE" baseline="0" dirty="0"/>
              <a:t> -&gt; </a:t>
            </a:r>
            <a:r>
              <a:rPr lang="de-DE" baseline="0" dirty="0" err="1"/>
              <a:t>Enough</a:t>
            </a:r>
            <a:r>
              <a:rPr lang="de-DE" baseline="0" dirty="0"/>
              <a:t> </a:t>
            </a:r>
            <a:r>
              <a:rPr lang="de-DE" baseline="0" dirty="0" err="1"/>
              <a:t>food</a:t>
            </a:r>
            <a:r>
              <a:rPr lang="de-DE" baseline="0" dirty="0"/>
              <a:t>, </a:t>
            </a:r>
            <a:r>
              <a:rPr lang="de-DE" baseline="0" dirty="0" err="1"/>
              <a:t>coordinated</a:t>
            </a:r>
            <a:r>
              <a:rPr lang="de-DE" baseline="0" dirty="0"/>
              <a:t> </a:t>
            </a:r>
            <a:r>
              <a:rPr lang="de-DE" baseline="0" dirty="0" err="1"/>
              <a:t>hunting</a:t>
            </a:r>
            <a:r>
              <a:rPr lang="de-DE" baseline="0" dirty="0"/>
              <a:t>, </a:t>
            </a:r>
            <a:r>
              <a:rPr lang="de-DE" baseline="0" dirty="0" err="1"/>
              <a:t>mating</a:t>
            </a:r>
            <a:r>
              <a:rPr lang="de-DE" baseline="0" dirty="0"/>
              <a:t>, </a:t>
            </a:r>
            <a:r>
              <a:rPr lang="de-DE" baseline="0" dirty="0" err="1"/>
              <a:t>protection</a:t>
            </a:r>
            <a:r>
              <a:rPr lang="de-DE" baseline="0" dirty="0"/>
              <a:t> -&gt; The strong </a:t>
            </a:r>
            <a:r>
              <a:rPr lang="de-DE" baseline="0" dirty="0" err="1"/>
              <a:t>desire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part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seems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a </a:t>
            </a:r>
            <a:r>
              <a:rPr lang="de-DE" baseline="0" dirty="0" err="1"/>
              <a:t>biological</a:t>
            </a:r>
            <a:r>
              <a:rPr lang="de-DE" baseline="0" dirty="0"/>
              <a:t> </a:t>
            </a:r>
            <a:r>
              <a:rPr lang="de-DE" baseline="0" dirty="0" err="1"/>
              <a:t>predisposition</a:t>
            </a:r>
            <a:r>
              <a:rPr lang="de-DE" baseline="0" dirty="0"/>
              <a:t> </a:t>
            </a:r>
            <a:r>
              <a:rPr lang="de-DE" baseline="0" dirty="0" err="1"/>
              <a:t>created</a:t>
            </a:r>
            <a:r>
              <a:rPr lang="de-DE" baseline="0" dirty="0"/>
              <a:t> </a:t>
            </a:r>
            <a:r>
              <a:rPr lang="de-DE" baseline="0" dirty="0" err="1"/>
              <a:t>through</a:t>
            </a:r>
            <a:r>
              <a:rPr lang="de-DE" baseline="0" dirty="0"/>
              <a:t> </a:t>
            </a:r>
            <a:r>
              <a:rPr lang="de-DE" baseline="0" dirty="0" err="1"/>
              <a:t>natural</a:t>
            </a:r>
            <a:r>
              <a:rPr lang="de-DE" baseline="0" dirty="0"/>
              <a:t> </a:t>
            </a:r>
            <a:r>
              <a:rPr lang="de-DE" baseline="0" dirty="0" err="1"/>
              <a:t>selection</a:t>
            </a:r>
            <a:r>
              <a:rPr lang="de-DE" baseline="0" dirty="0"/>
              <a:t>. </a:t>
            </a:r>
            <a:br>
              <a:rPr lang="de-DE" baseline="0" dirty="0"/>
            </a:b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/>
              <a:t>- </a:t>
            </a:r>
            <a:r>
              <a:rPr lang="de-DE" baseline="0" dirty="0" err="1"/>
              <a:t>groups</a:t>
            </a:r>
            <a:r>
              <a:rPr lang="de-DE" baseline="0" dirty="0"/>
              <a:t> form in all </a:t>
            </a:r>
            <a:r>
              <a:rPr lang="de-DE" baseline="0" dirty="0" err="1"/>
              <a:t>cultures</a:t>
            </a:r>
            <a:r>
              <a:rPr lang="de-DE" baseline="0" dirty="0"/>
              <a:t>, </a:t>
            </a:r>
            <a:r>
              <a:rPr lang="de-DE" baseline="0" dirty="0" err="1"/>
              <a:t>societies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cirumstances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Groups form </a:t>
            </a:r>
            <a:r>
              <a:rPr lang="de-DE" baseline="0" dirty="0" err="1"/>
              <a:t>easily</a:t>
            </a:r>
            <a:r>
              <a:rPr lang="de-DE" baseline="0" dirty="0"/>
              <a:t>, </a:t>
            </a:r>
            <a:r>
              <a:rPr lang="de-DE" baseline="0" dirty="0" err="1"/>
              <a:t>even</a:t>
            </a:r>
            <a:r>
              <a:rPr lang="de-DE" baseline="0" dirty="0"/>
              <a:t> </a:t>
            </a:r>
            <a:r>
              <a:rPr lang="de-DE" baseline="0" dirty="0" err="1"/>
              <a:t>under</a:t>
            </a:r>
            <a:r>
              <a:rPr lang="de-DE" baseline="0" dirty="0"/>
              <a:t> </a:t>
            </a:r>
            <a:r>
              <a:rPr lang="de-DE" baseline="0" dirty="0" err="1"/>
              <a:t>bad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extreme </a:t>
            </a:r>
            <a:r>
              <a:rPr lang="de-DE" baseline="0" dirty="0" err="1"/>
              <a:t>conditions</a:t>
            </a:r>
            <a:r>
              <a:rPr lang="de-DE" baseline="0" dirty="0"/>
              <a:t> (e.g. war)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People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generally</a:t>
            </a:r>
            <a:r>
              <a:rPr lang="de-DE" baseline="0" dirty="0"/>
              <a:t> </a:t>
            </a:r>
            <a:r>
              <a:rPr lang="de-DE" baseline="0" dirty="0" err="1"/>
              <a:t>reluctant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break </a:t>
            </a:r>
            <a:r>
              <a:rPr lang="de-DE" baseline="0" dirty="0" err="1"/>
              <a:t>social</a:t>
            </a:r>
            <a:r>
              <a:rPr lang="de-DE" baseline="0" dirty="0"/>
              <a:t> </a:t>
            </a:r>
            <a:r>
              <a:rPr lang="de-DE" baseline="0" dirty="0" err="1"/>
              <a:t>bonds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Being</a:t>
            </a:r>
            <a:r>
              <a:rPr lang="de-DE" baseline="0" dirty="0"/>
              <a:t> </a:t>
            </a:r>
            <a:r>
              <a:rPr lang="de-DE" baseline="0" dirty="0" err="1"/>
              <a:t>excluded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ostracized</a:t>
            </a:r>
            <a:r>
              <a:rPr lang="de-DE" baseline="0" dirty="0"/>
              <a:t> </a:t>
            </a:r>
            <a:r>
              <a:rPr lang="de-DE" baseline="0" dirty="0" err="1"/>
              <a:t>hurts</a:t>
            </a:r>
            <a:r>
              <a:rPr lang="de-DE" baseline="0" dirty="0"/>
              <a:t> (</a:t>
            </a:r>
            <a:r>
              <a:rPr lang="de-DE" baseline="0" dirty="0" err="1"/>
              <a:t>ignarance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bad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active</a:t>
            </a:r>
            <a:r>
              <a:rPr lang="de-DE" baseline="0" dirty="0"/>
              <a:t> </a:t>
            </a:r>
            <a:r>
              <a:rPr lang="de-DE" baseline="0" dirty="0" err="1"/>
              <a:t>exclusion</a:t>
            </a:r>
            <a:r>
              <a:rPr lang="de-DE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Happiness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strongly</a:t>
            </a:r>
            <a:r>
              <a:rPr lang="de-DE" baseline="0" dirty="0"/>
              <a:t> </a:t>
            </a:r>
            <a:r>
              <a:rPr lang="de-DE" baseline="0" dirty="0" err="1"/>
              <a:t>correlated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close</a:t>
            </a:r>
            <a:r>
              <a:rPr lang="de-DE" baseline="0" dirty="0"/>
              <a:t> personal </a:t>
            </a:r>
            <a:r>
              <a:rPr lang="de-DE" baseline="0" dirty="0" err="1"/>
              <a:t>relationships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Social </a:t>
            </a:r>
            <a:r>
              <a:rPr lang="de-DE" baseline="0" dirty="0" err="1"/>
              <a:t>isolation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related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feelings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depression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Just </a:t>
            </a:r>
            <a:r>
              <a:rPr lang="de-DE" baseline="0" dirty="0" err="1"/>
              <a:t>imagining</a:t>
            </a:r>
            <a:r>
              <a:rPr lang="de-DE" baseline="0" dirty="0"/>
              <a:t> </a:t>
            </a:r>
            <a:r>
              <a:rPr lang="de-DE" baseline="0" dirty="0" err="1"/>
              <a:t>social</a:t>
            </a:r>
            <a:r>
              <a:rPr lang="de-DE" baseline="0" dirty="0"/>
              <a:t> </a:t>
            </a:r>
            <a:r>
              <a:rPr lang="de-DE" baseline="0" dirty="0" err="1"/>
              <a:t>exclusion</a:t>
            </a:r>
            <a:r>
              <a:rPr lang="de-DE" baseline="0" dirty="0"/>
              <a:t> </a:t>
            </a:r>
            <a:r>
              <a:rPr lang="de-DE" baseline="0" dirty="0" err="1"/>
              <a:t>leads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physical</a:t>
            </a:r>
            <a:r>
              <a:rPr lang="de-DE" baseline="0" dirty="0"/>
              <a:t> </a:t>
            </a:r>
            <a:r>
              <a:rPr lang="de-DE" baseline="0" dirty="0" err="1"/>
              <a:t>arousal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673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/>
              <a:t>situation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/>
              <a:t>situation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/>
              <a:t>situation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/>
              <a:t>situation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 dirty="0" err="1"/>
              <a:t>situation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 dirty="0" err="1"/>
              <a:t>situation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 dirty="0" err="1"/>
              <a:t>situation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 dirty="0" err="1"/>
              <a:t>situation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 dirty="0" err="1"/>
              <a:t>situation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Innocuous</a:t>
            </a:r>
            <a:r>
              <a:rPr lang="de-DE" dirty="0"/>
              <a:t> </a:t>
            </a:r>
            <a:r>
              <a:rPr lang="de-DE" dirty="0" err="1"/>
              <a:t>sociability</a:t>
            </a:r>
            <a:r>
              <a:rPr lang="de-DE" dirty="0"/>
              <a:t>: Blending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becoming</a:t>
            </a:r>
            <a:r>
              <a:rPr lang="de-DE" baseline="0" dirty="0"/>
              <a:t> </a:t>
            </a:r>
            <a:r>
              <a:rPr lang="de-DE" baseline="0" dirty="0" err="1"/>
              <a:t>too</a:t>
            </a:r>
            <a:r>
              <a:rPr lang="de-DE" baseline="0" dirty="0"/>
              <a:t> </a:t>
            </a:r>
            <a:r>
              <a:rPr lang="de-DE" baseline="0" dirty="0" err="1"/>
              <a:t>personally</a:t>
            </a:r>
            <a:r>
              <a:rPr lang="de-DE" baseline="0" dirty="0"/>
              <a:t> </a:t>
            </a:r>
            <a:r>
              <a:rPr lang="de-DE" baseline="0" dirty="0" err="1"/>
              <a:t>involved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Attachment Styles: </a:t>
            </a:r>
            <a:br>
              <a:rPr lang="de-DE" baseline="0" dirty="0"/>
            </a:b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 err="1"/>
              <a:t>Anxious</a:t>
            </a:r>
            <a:r>
              <a:rPr lang="de-DE" baseline="0" dirty="0"/>
              <a:t>: </a:t>
            </a:r>
            <a:r>
              <a:rPr lang="de-DE" baseline="0" dirty="0" err="1"/>
              <a:t>spend</a:t>
            </a:r>
            <a:r>
              <a:rPr lang="de-DE" baseline="0" dirty="0"/>
              <a:t>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times</a:t>
            </a:r>
            <a:r>
              <a:rPr lang="de-DE" baseline="0" dirty="0"/>
              <a:t> in </a:t>
            </a:r>
            <a:r>
              <a:rPr lang="de-DE" baseline="0" dirty="0" err="1"/>
              <a:t>groups</a:t>
            </a:r>
            <a:r>
              <a:rPr lang="de-DE" baseline="0" dirty="0"/>
              <a:t>, </a:t>
            </a:r>
            <a:r>
              <a:rPr lang="de-DE" baseline="0" dirty="0" err="1"/>
              <a:t>fewer</a:t>
            </a:r>
            <a:r>
              <a:rPr lang="de-DE" baseline="0" dirty="0"/>
              <a:t> </a:t>
            </a:r>
            <a:r>
              <a:rPr lang="de-DE" baseline="0" dirty="0" err="1"/>
              <a:t>collective</a:t>
            </a:r>
            <a:r>
              <a:rPr lang="de-DE" baseline="0" dirty="0"/>
              <a:t> </a:t>
            </a:r>
            <a:r>
              <a:rPr lang="de-DE" baseline="0" dirty="0" err="1"/>
              <a:t>activities</a:t>
            </a:r>
            <a:r>
              <a:rPr lang="de-DE" baseline="0" dirty="0"/>
              <a:t>,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satisfied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groups</a:t>
            </a:r>
            <a:endParaRPr lang="de-DE" baseline="0" dirty="0"/>
          </a:p>
          <a:p>
            <a:r>
              <a:rPr lang="de-DE" baseline="0" dirty="0" err="1"/>
              <a:t>Avoidant</a:t>
            </a:r>
            <a:r>
              <a:rPr lang="de-DE" baseline="0" dirty="0"/>
              <a:t>: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them</a:t>
            </a:r>
            <a:r>
              <a:rPr lang="de-DE" baseline="0" dirty="0"/>
              <a:t>,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likely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leave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, </a:t>
            </a:r>
            <a:r>
              <a:rPr lang="de-DE" baseline="0" dirty="0" err="1"/>
              <a:t>spent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time </a:t>
            </a:r>
            <a:r>
              <a:rPr lang="de-DE" baseline="0" dirty="0" err="1"/>
              <a:t>alone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belongingness</a:t>
            </a:r>
            <a:r>
              <a:rPr lang="de-DE" dirty="0"/>
              <a:t>:</a:t>
            </a:r>
            <a:r>
              <a:rPr lang="de-DE" baseline="0" dirty="0"/>
              <a:t> </a:t>
            </a:r>
            <a:r>
              <a:rPr lang="de-DE" baseline="0" dirty="0" err="1"/>
              <a:t>frequent</a:t>
            </a:r>
            <a:r>
              <a:rPr lang="de-DE" baseline="0" dirty="0"/>
              <a:t> </a:t>
            </a:r>
            <a:r>
              <a:rPr lang="de-DE" baseline="0" dirty="0" err="1"/>
              <a:t>interactins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same </a:t>
            </a:r>
            <a:r>
              <a:rPr lang="de-DE" baseline="0" dirty="0" err="1"/>
              <a:t>people</a:t>
            </a:r>
            <a:r>
              <a:rPr lang="de-DE" baseline="0" dirty="0"/>
              <a:t> + </a:t>
            </a:r>
            <a:r>
              <a:rPr lang="de-DE" baseline="0" dirty="0" err="1"/>
              <a:t>stable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enduring</a:t>
            </a:r>
            <a:r>
              <a:rPr lang="de-DE" baseline="0" dirty="0"/>
              <a:t> </a:t>
            </a:r>
            <a:r>
              <a:rPr lang="de-DE" baseline="0" dirty="0" err="1"/>
              <a:t>context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concern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caring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People </a:t>
            </a:r>
            <a:r>
              <a:rPr lang="de-DE" baseline="0" dirty="0" err="1"/>
              <a:t>differ</a:t>
            </a:r>
            <a:r>
              <a:rPr lang="de-DE" baseline="0" dirty="0"/>
              <a:t> in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extent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belong</a:t>
            </a:r>
            <a:r>
              <a:rPr lang="de-DE" baseline="0" dirty="0"/>
              <a:t>, </a:t>
            </a:r>
            <a:r>
              <a:rPr lang="de-DE" baseline="0" dirty="0" err="1"/>
              <a:t>however</a:t>
            </a:r>
            <a:r>
              <a:rPr lang="de-DE" baseline="0" dirty="0"/>
              <a:t>,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culture</a:t>
            </a:r>
            <a:r>
              <a:rPr lang="de-DE" baseline="0" dirty="0"/>
              <a:t>-independent strong fundamental </a:t>
            </a:r>
            <a:r>
              <a:rPr lang="de-DE" baseline="0" dirty="0" err="1"/>
              <a:t>need</a:t>
            </a:r>
            <a:r>
              <a:rPr lang="de-DE" baseline="0" dirty="0"/>
              <a:t>:</a:t>
            </a:r>
          </a:p>
          <a:p>
            <a:endParaRPr lang="de-DE" baseline="0" dirty="0"/>
          </a:p>
          <a:p>
            <a:r>
              <a:rPr lang="de-DE" baseline="0" dirty="0" err="1"/>
              <a:t>Evolutionary</a:t>
            </a:r>
            <a:r>
              <a:rPr lang="de-DE" baseline="0" dirty="0"/>
              <a:t> </a:t>
            </a:r>
            <a:r>
              <a:rPr lang="de-DE" baseline="0" dirty="0" err="1"/>
              <a:t>perspective</a:t>
            </a:r>
            <a:r>
              <a:rPr lang="de-DE" baseline="0" dirty="0"/>
              <a:t>: </a:t>
            </a:r>
            <a:r>
              <a:rPr lang="de-DE" baseline="0" dirty="0" err="1"/>
              <a:t>Forming</a:t>
            </a:r>
            <a:r>
              <a:rPr lang="de-DE" baseline="0" dirty="0"/>
              <a:t> a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costs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benefits</a:t>
            </a:r>
            <a:r>
              <a:rPr lang="de-DE" baseline="0" dirty="0"/>
              <a:t> </a:t>
            </a:r>
            <a:r>
              <a:rPr lang="de-DE" baseline="0" dirty="0" err="1"/>
              <a:t>depending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species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environment</a:t>
            </a:r>
            <a:r>
              <a:rPr lang="de-DE" baseline="0" dirty="0"/>
              <a:t> (e.g. </a:t>
            </a:r>
            <a:r>
              <a:rPr lang="de-DE" baseline="0" dirty="0" err="1"/>
              <a:t>bears</a:t>
            </a:r>
            <a:r>
              <a:rPr lang="de-DE" baseline="0" dirty="0"/>
              <a:t> </a:t>
            </a:r>
            <a:r>
              <a:rPr lang="de-DE" baseline="0" dirty="0" err="1"/>
              <a:t>would</a:t>
            </a:r>
            <a:r>
              <a:rPr lang="de-DE" baseline="0" dirty="0"/>
              <a:t> kill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eco</a:t>
            </a:r>
            <a:r>
              <a:rPr lang="de-DE" baseline="0" dirty="0"/>
              <a:t> </a:t>
            </a:r>
            <a:r>
              <a:rPr lang="de-DE" baseline="0" dirty="0" err="1"/>
              <a:t>system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formed</a:t>
            </a:r>
            <a:r>
              <a:rPr lang="de-DE" baseline="0" dirty="0"/>
              <a:t>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die out).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primates</a:t>
            </a:r>
            <a:r>
              <a:rPr lang="de-DE" baseline="0" dirty="0"/>
              <a:t>, </a:t>
            </a:r>
            <a:r>
              <a:rPr lang="de-DE" baseline="0" dirty="0" err="1"/>
              <a:t>small</a:t>
            </a:r>
            <a:r>
              <a:rPr lang="de-DE" baseline="0" dirty="0"/>
              <a:t>, </a:t>
            </a:r>
            <a:r>
              <a:rPr lang="de-DE" baseline="0" dirty="0" err="1"/>
              <a:t>tightly</a:t>
            </a:r>
            <a:r>
              <a:rPr lang="de-DE" baseline="0" dirty="0"/>
              <a:t> </a:t>
            </a:r>
            <a:r>
              <a:rPr lang="de-DE" baseline="0" dirty="0" err="1"/>
              <a:t>knit</a:t>
            </a:r>
            <a:r>
              <a:rPr lang="de-DE" baseline="0" dirty="0"/>
              <a:t>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seem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evolutionary</a:t>
            </a:r>
            <a:r>
              <a:rPr lang="de-DE" baseline="0" dirty="0"/>
              <a:t> </a:t>
            </a:r>
            <a:r>
              <a:rPr lang="de-DE" baseline="0" dirty="0" err="1"/>
              <a:t>niche</a:t>
            </a:r>
            <a:r>
              <a:rPr lang="de-DE" baseline="0" dirty="0"/>
              <a:t> -&gt; </a:t>
            </a:r>
            <a:r>
              <a:rPr lang="de-DE" baseline="0" dirty="0" err="1"/>
              <a:t>Enough</a:t>
            </a:r>
            <a:r>
              <a:rPr lang="de-DE" baseline="0" dirty="0"/>
              <a:t> </a:t>
            </a:r>
            <a:r>
              <a:rPr lang="de-DE" baseline="0" dirty="0" err="1"/>
              <a:t>food</a:t>
            </a:r>
            <a:r>
              <a:rPr lang="de-DE" baseline="0" dirty="0"/>
              <a:t>, </a:t>
            </a:r>
            <a:r>
              <a:rPr lang="de-DE" baseline="0" dirty="0" err="1"/>
              <a:t>coordinated</a:t>
            </a:r>
            <a:r>
              <a:rPr lang="de-DE" baseline="0" dirty="0"/>
              <a:t> </a:t>
            </a:r>
            <a:r>
              <a:rPr lang="de-DE" baseline="0" dirty="0" err="1"/>
              <a:t>hunting</a:t>
            </a:r>
            <a:r>
              <a:rPr lang="de-DE" baseline="0" dirty="0"/>
              <a:t>, </a:t>
            </a:r>
            <a:r>
              <a:rPr lang="de-DE" baseline="0" dirty="0" err="1"/>
              <a:t>mating</a:t>
            </a:r>
            <a:r>
              <a:rPr lang="de-DE" baseline="0" dirty="0"/>
              <a:t>, </a:t>
            </a:r>
            <a:r>
              <a:rPr lang="de-DE" baseline="0" dirty="0" err="1"/>
              <a:t>protection</a:t>
            </a:r>
            <a:r>
              <a:rPr lang="de-DE" baseline="0" dirty="0"/>
              <a:t> -&gt; The strong </a:t>
            </a:r>
            <a:r>
              <a:rPr lang="de-DE" baseline="0" dirty="0" err="1"/>
              <a:t>desire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part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seems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a </a:t>
            </a:r>
            <a:r>
              <a:rPr lang="de-DE" baseline="0" dirty="0" err="1"/>
              <a:t>biological</a:t>
            </a:r>
            <a:r>
              <a:rPr lang="de-DE" baseline="0" dirty="0"/>
              <a:t> </a:t>
            </a:r>
            <a:r>
              <a:rPr lang="de-DE" baseline="0" dirty="0" err="1"/>
              <a:t>predisposition</a:t>
            </a:r>
            <a:r>
              <a:rPr lang="de-DE" baseline="0" dirty="0"/>
              <a:t> </a:t>
            </a:r>
            <a:r>
              <a:rPr lang="de-DE" baseline="0" dirty="0" err="1"/>
              <a:t>created</a:t>
            </a:r>
            <a:r>
              <a:rPr lang="de-DE" baseline="0" dirty="0"/>
              <a:t> </a:t>
            </a:r>
            <a:r>
              <a:rPr lang="de-DE" baseline="0" dirty="0" err="1"/>
              <a:t>through</a:t>
            </a:r>
            <a:r>
              <a:rPr lang="de-DE" baseline="0" dirty="0"/>
              <a:t> </a:t>
            </a:r>
            <a:r>
              <a:rPr lang="de-DE" baseline="0" dirty="0" err="1"/>
              <a:t>natural</a:t>
            </a:r>
            <a:r>
              <a:rPr lang="de-DE" baseline="0" dirty="0"/>
              <a:t> </a:t>
            </a:r>
            <a:r>
              <a:rPr lang="de-DE" baseline="0" dirty="0" err="1"/>
              <a:t>selection</a:t>
            </a:r>
            <a:r>
              <a:rPr lang="de-DE" baseline="0" dirty="0"/>
              <a:t>. </a:t>
            </a:r>
            <a:br>
              <a:rPr lang="de-DE" baseline="0" dirty="0"/>
            </a:b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/>
              <a:t>- </a:t>
            </a:r>
            <a:r>
              <a:rPr lang="de-DE" baseline="0" dirty="0" err="1"/>
              <a:t>groups</a:t>
            </a:r>
            <a:r>
              <a:rPr lang="de-DE" baseline="0" dirty="0"/>
              <a:t> form in all </a:t>
            </a:r>
            <a:r>
              <a:rPr lang="de-DE" baseline="0" dirty="0" err="1"/>
              <a:t>cultures</a:t>
            </a:r>
            <a:r>
              <a:rPr lang="de-DE" baseline="0" dirty="0"/>
              <a:t>, </a:t>
            </a:r>
            <a:r>
              <a:rPr lang="de-DE" baseline="0" dirty="0" err="1"/>
              <a:t>societies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cirumstances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Groups form </a:t>
            </a:r>
            <a:r>
              <a:rPr lang="de-DE" baseline="0" dirty="0" err="1"/>
              <a:t>easily</a:t>
            </a:r>
            <a:r>
              <a:rPr lang="de-DE" baseline="0" dirty="0"/>
              <a:t>, </a:t>
            </a:r>
            <a:r>
              <a:rPr lang="de-DE" baseline="0" dirty="0" err="1"/>
              <a:t>even</a:t>
            </a:r>
            <a:r>
              <a:rPr lang="de-DE" baseline="0" dirty="0"/>
              <a:t> </a:t>
            </a:r>
            <a:r>
              <a:rPr lang="de-DE" baseline="0" dirty="0" err="1"/>
              <a:t>under</a:t>
            </a:r>
            <a:r>
              <a:rPr lang="de-DE" baseline="0" dirty="0"/>
              <a:t> </a:t>
            </a:r>
            <a:r>
              <a:rPr lang="de-DE" baseline="0" dirty="0" err="1"/>
              <a:t>bad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extreme </a:t>
            </a:r>
            <a:r>
              <a:rPr lang="de-DE" baseline="0" dirty="0" err="1"/>
              <a:t>conditions</a:t>
            </a:r>
            <a:r>
              <a:rPr lang="de-DE" baseline="0" dirty="0"/>
              <a:t> (e.g. war)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People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generally</a:t>
            </a:r>
            <a:r>
              <a:rPr lang="de-DE" baseline="0" dirty="0"/>
              <a:t> </a:t>
            </a:r>
            <a:r>
              <a:rPr lang="de-DE" baseline="0" dirty="0" err="1"/>
              <a:t>reluctant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break </a:t>
            </a:r>
            <a:r>
              <a:rPr lang="de-DE" baseline="0" dirty="0" err="1"/>
              <a:t>social</a:t>
            </a:r>
            <a:r>
              <a:rPr lang="de-DE" baseline="0" dirty="0"/>
              <a:t> </a:t>
            </a:r>
            <a:r>
              <a:rPr lang="de-DE" baseline="0" dirty="0" err="1"/>
              <a:t>bonds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Being</a:t>
            </a:r>
            <a:r>
              <a:rPr lang="de-DE" baseline="0" dirty="0"/>
              <a:t> </a:t>
            </a:r>
            <a:r>
              <a:rPr lang="de-DE" baseline="0" dirty="0" err="1"/>
              <a:t>excluded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ostracized</a:t>
            </a:r>
            <a:r>
              <a:rPr lang="de-DE" baseline="0" dirty="0"/>
              <a:t> </a:t>
            </a:r>
            <a:r>
              <a:rPr lang="de-DE" baseline="0" dirty="0" err="1"/>
              <a:t>hurts</a:t>
            </a:r>
            <a:r>
              <a:rPr lang="de-DE" baseline="0" dirty="0"/>
              <a:t> (</a:t>
            </a:r>
            <a:r>
              <a:rPr lang="de-DE" baseline="0" dirty="0" err="1"/>
              <a:t>ignarance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bad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active</a:t>
            </a:r>
            <a:r>
              <a:rPr lang="de-DE" baseline="0" dirty="0"/>
              <a:t> </a:t>
            </a:r>
            <a:r>
              <a:rPr lang="de-DE" baseline="0" dirty="0" err="1"/>
              <a:t>exclusion</a:t>
            </a:r>
            <a:r>
              <a:rPr lang="de-DE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Happiness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strongly</a:t>
            </a:r>
            <a:r>
              <a:rPr lang="de-DE" baseline="0" dirty="0"/>
              <a:t> </a:t>
            </a:r>
            <a:r>
              <a:rPr lang="de-DE" baseline="0" dirty="0" err="1"/>
              <a:t>correlated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close</a:t>
            </a:r>
            <a:r>
              <a:rPr lang="de-DE" baseline="0" dirty="0"/>
              <a:t> personal </a:t>
            </a:r>
            <a:r>
              <a:rPr lang="de-DE" baseline="0" dirty="0" err="1"/>
              <a:t>relationships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Social </a:t>
            </a:r>
            <a:r>
              <a:rPr lang="de-DE" baseline="0" dirty="0" err="1"/>
              <a:t>isolation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related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feelings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depression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Just </a:t>
            </a:r>
            <a:r>
              <a:rPr lang="de-DE" baseline="0" dirty="0" err="1"/>
              <a:t>imagining</a:t>
            </a:r>
            <a:r>
              <a:rPr lang="de-DE" baseline="0" dirty="0"/>
              <a:t> </a:t>
            </a:r>
            <a:r>
              <a:rPr lang="de-DE" baseline="0" dirty="0" err="1"/>
              <a:t>social</a:t>
            </a:r>
            <a:r>
              <a:rPr lang="de-DE" baseline="0" dirty="0"/>
              <a:t> </a:t>
            </a:r>
            <a:r>
              <a:rPr lang="de-DE" baseline="0" dirty="0" err="1"/>
              <a:t>exclusion</a:t>
            </a:r>
            <a:r>
              <a:rPr lang="de-DE" baseline="0" dirty="0"/>
              <a:t> </a:t>
            </a:r>
            <a:r>
              <a:rPr lang="de-DE" baseline="0" dirty="0" err="1"/>
              <a:t>leads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physical</a:t>
            </a:r>
            <a:r>
              <a:rPr lang="de-DE" baseline="0" dirty="0"/>
              <a:t> </a:t>
            </a:r>
            <a:r>
              <a:rPr lang="de-DE" baseline="0" dirty="0" err="1"/>
              <a:t>arousal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284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Innocuous</a:t>
            </a:r>
            <a:r>
              <a:rPr lang="de-DE" dirty="0"/>
              <a:t> </a:t>
            </a:r>
            <a:r>
              <a:rPr lang="de-DE" dirty="0" err="1"/>
              <a:t>sociability</a:t>
            </a:r>
            <a:r>
              <a:rPr lang="de-DE" dirty="0"/>
              <a:t>: Blending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becoming</a:t>
            </a:r>
            <a:r>
              <a:rPr lang="de-DE" baseline="0" dirty="0"/>
              <a:t> </a:t>
            </a:r>
            <a:r>
              <a:rPr lang="de-DE" baseline="0" dirty="0" err="1"/>
              <a:t>too</a:t>
            </a:r>
            <a:r>
              <a:rPr lang="de-DE" baseline="0" dirty="0"/>
              <a:t> </a:t>
            </a:r>
            <a:r>
              <a:rPr lang="de-DE" baseline="0" dirty="0" err="1"/>
              <a:t>personally</a:t>
            </a:r>
            <a:r>
              <a:rPr lang="de-DE" baseline="0" dirty="0"/>
              <a:t> </a:t>
            </a:r>
            <a:r>
              <a:rPr lang="de-DE" baseline="0" dirty="0" err="1"/>
              <a:t>involved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Attachment Styles: </a:t>
            </a:r>
            <a:br>
              <a:rPr lang="de-DE" baseline="0" dirty="0"/>
            </a:b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 err="1"/>
              <a:t>Anxious</a:t>
            </a:r>
            <a:r>
              <a:rPr lang="de-DE" baseline="0" dirty="0"/>
              <a:t>: </a:t>
            </a:r>
            <a:r>
              <a:rPr lang="de-DE" baseline="0" dirty="0" err="1"/>
              <a:t>spend</a:t>
            </a:r>
            <a:r>
              <a:rPr lang="de-DE" baseline="0" dirty="0"/>
              <a:t>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times</a:t>
            </a:r>
            <a:r>
              <a:rPr lang="de-DE" baseline="0" dirty="0"/>
              <a:t> in </a:t>
            </a:r>
            <a:r>
              <a:rPr lang="de-DE" baseline="0" dirty="0" err="1"/>
              <a:t>groups</a:t>
            </a:r>
            <a:r>
              <a:rPr lang="de-DE" baseline="0" dirty="0"/>
              <a:t>, </a:t>
            </a:r>
            <a:r>
              <a:rPr lang="de-DE" baseline="0" dirty="0" err="1"/>
              <a:t>fewer</a:t>
            </a:r>
            <a:r>
              <a:rPr lang="de-DE" baseline="0" dirty="0"/>
              <a:t> </a:t>
            </a:r>
            <a:r>
              <a:rPr lang="de-DE" baseline="0" dirty="0" err="1"/>
              <a:t>collective</a:t>
            </a:r>
            <a:r>
              <a:rPr lang="de-DE" baseline="0" dirty="0"/>
              <a:t> </a:t>
            </a:r>
            <a:r>
              <a:rPr lang="de-DE" baseline="0" dirty="0" err="1"/>
              <a:t>activities</a:t>
            </a:r>
            <a:r>
              <a:rPr lang="de-DE" baseline="0" dirty="0"/>
              <a:t>,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satisfied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groups</a:t>
            </a:r>
            <a:endParaRPr lang="de-DE" baseline="0" dirty="0"/>
          </a:p>
          <a:p>
            <a:r>
              <a:rPr lang="de-DE" baseline="0" dirty="0" err="1"/>
              <a:t>Avoidant</a:t>
            </a:r>
            <a:r>
              <a:rPr lang="de-DE" baseline="0" dirty="0"/>
              <a:t>: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them</a:t>
            </a:r>
            <a:r>
              <a:rPr lang="de-DE" baseline="0" dirty="0"/>
              <a:t>,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likely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leave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, </a:t>
            </a:r>
            <a:r>
              <a:rPr lang="de-DE" baseline="0" dirty="0" err="1"/>
              <a:t>spent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time </a:t>
            </a:r>
            <a:r>
              <a:rPr lang="de-DE" baseline="0" dirty="0" err="1"/>
              <a:t>alone</a:t>
            </a:r>
            <a:endParaRPr lang="de-DE" baseline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Innocuous</a:t>
            </a:r>
            <a:r>
              <a:rPr lang="de-DE" dirty="0"/>
              <a:t> </a:t>
            </a:r>
            <a:r>
              <a:rPr lang="de-DE" dirty="0" err="1"/>
              <a:t>sociability</a:t>
            </a:r>
            <a:r>
              <a:rPr lang="de-DE" dirty="0"/>
              <a:t>: Blending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becoming</a:t>
            </a:r>
            <a:r>
              <a:rPr lang="de-DE" baseline="0" dirty="0"/>
              <a:t> </a:t>
            </a:r>
            <a:r>
              <a:rPr lang="de-DE" baseline="0" dirty="0" err="1"/>
              <a:t>too</a:t>
            </a:r>
            <a:r>
              <a:rPr lang="de-DE" baseline="0" dirty="0"/>
              <a:t> </a:t>
            </a:r>
            <a:r>
              <a:rPr lang="de-DE" baseline="0" dirty="0" err="1"/>
              <a:t>personally</a:t>
            </a:r>
            <a:r>
              <a:rPr lang="de-DE" baseline="0" dirty="0"/>
              <a:t> </a:t>
            </a:r>
            <a:r>
              <a:rPr lang="de-DE" baseline="0" dirty="0" err="1"/>
              <a:t>involved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Attachment Styles: </a:t>
            </a:r>
            <a:br>
              <a:rPr lang="de-DE" baseline="0" dirty="0"/>
            </a:b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 err="1"/>
              <a:t>Anxious</a:t>
            </a:r>
            <a:r>
              <a:rPr lang="de-DE" baseline="0" dirty="0"/>
              <a:t>: </a:t>
            </a:r>
            <a:r>
              <a:rPr lang="de-DE" baseline="0" dirty="0" err="1"/>
              <a:t>spend</a:t>
            </a:r>
            <a:r>
              <a:rPr lang="de-DE" baseline="0" dirty="0"/>
              <a:t>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times</a:t>
            </a:r>
            <a:r>
              <a:rPr lang="de-DE" baseline="0" dirty="0"/>
              <a:t> in </a:t>
            </a:r>
            <a:r>
              <a:rPr lang="de-DE" baseline="0" dirty="0" err="1"/>
              <a:t>groups</a:t>
            </a:r>
            <a:r>
              <a:rPr lang="de-DE" baseline="0" dirty="0"/>
              <a:t>, </a:t>
            </a:r>
            <a:r>
              <a:rPr lang="de-DE" baseline="0" dirty="0" err="1"/>
              <a:t>fewer</a:t>
            </a:r>
            <a:r>
              <a:rPr lang="de-DE" baseline="0" dirty="0"/>
              <a:t> </a:t>
            </a:r>
            <a:r>
              <a:rPr lang="de-DE" baseline="0" dirty="0" err="1"/>
              <a:t>collective</a:t>
            </a:r>
            <a:r>
              <a:rPr lang="de-DE" baseline="0" dirty="0"/>
              <a:t> </a:t>
            </a:r>
            <a:r>
              <a:rPr lang="de-DE" baseline="0" dirty="0" err="1"/>
              <a:t>activities</a:t>
            </a:r>
            <a:r>
              <a:rPr lang="de-DE" baseline="0" dirty="0"/>
              <a:t>,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satisfied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groups</a:t>
            </a:r>
            <a:endParaRPr lang="de-DE" baseline="0" dirty="0"/>
          </a:p>
          <a:p>
            <a:r>
              <a:rPr lang="de-DE" baseline="0" dirty="0" err="1"/>
              <a:t>Avoidant</a:t>
            </a:r>
            <a:r>
              <a:rPr lang="de-DE" baseline="0" dirty="0"/>
              <a:t>: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them</a:t>
            </a:r>
            <a:r>
              <a:rPr lang="de-DE" baseline="0" dirty="0"/>
              <a:t>,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likely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leave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, </a:t>
            </a:r>
            <a:r>
              <a:rPr lang="de-DE" baseline="0" dirty="0" err="1"/>
              <a:t>spent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time </a:t>
            </a:r>
            <a:r>
              <a:rPr lang="de-DE" baseline="0" dirty="0" err="1"/>
              <a:t>alone</a:t>
            </a:r>
            <a:endParaRPr lang="de-DE" baseline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Innocuous</a:t>
            </a:r>
            <a:r>
              <a:rPr lang="de-DE" dirty="0"/>
              <a:t> </a:t>
            </a:r>
            <a:r>
              <a:rPr lang="de-DE" dirty="0" err="1"/>
              <a:t>sociability</a:t>
            </a:r>
            <a:r>
              <a:rPr lang="de-DE" dirty="0"/>
              <a:t>: Blending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background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without</a:t>
            </a:r>
            <a:r>
              <a:rPr lang="de-DE" baseline="0" dirty="0"/>
              <a:t> </a:t>
            </a:r>
            <a:r>
              <a:rPr lang="de-DE" baseline="0" dirty="0" err="1"/>
              <a:t>becoming</a:t>
            </a:r>
            <a:r>
              <a:rPr lang="de-DE" baseline="0" dirty="0"/>
              <a:t> </a:t>
            </a:r>
            <a:r>
              <a:rPr lang="de-DE" baseline="0" dirty="0" err="1"/>
              <a:t>too</a:t>
            </a:r>
            <a:r>
              <a:rPr lang="de-DE" baseline="0" dirty="0"/>
              <a:t> </a:t>
            </a:r>
            <a:r>
              <a:rPr lang="de-DE" baseline="0" dirty="0" err="1"/>
              <a:t>personally</a:t>
            </a:r>
            <a:r>
              <a:rPr lang="de-DE" baseline="0" dirty="0"/>
              <a:t> </a:t>
            </a:r>
            <a:r>
              <a:rPr lang="de-DE" baseline="0" dirty="0" err="1"/>
              <a:t>involved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Attachment Styles: </a:t>
            </a:r>
            <a:br>
              <a:rPr lang="de-DE" baseline="0" dirty="0"/>
            </a:b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 err="1"/>
              <a:t>Anxious</a:t>
            </a:r>
            <a:r>
              <a:rPr lang="de-DE" baseline="0" dirty="0"/>
              <a:t>: </a:t>
            </a:r>
            <a:r>
              <a:rPr lang="de-DE" baseline="0" dirty="0" err="1"/>
              <a:t>spend</a:t>
            </a:r>
            <a:r>
              <a:rPr lang="de-DE" baseline="0" dirty="0"/>
              <a:t>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times</a:t>
            </a:r>
            <a:r>
              <a:rPr lang="de-DE" baseline="0" dirty="0"/>
              <a:t> in </a:t>
            </a:r>
            <a:r>
              <a:rPr lang="de-DE" baseline="0" dirty="0" err="1"/>
              <a:t>groups</a:t>
            </a:r>
            <a:r>
              <a:rPr lang="de-DE" baseline="0" dirty="0"/>
              <a:t>, </a:t>
            </a:r>
            <a:r>
              <a:rPr lang="de-DE" baseline="0" dirty="0" err="1"/>
              <a:t>fewer</a:t>
            </a:r>
            <a:r>
              <a:rPr lang="de-DE" baseline="0" dirty="0"/>
              <a:t> </a:t>
            </a:r>
            <a:r>
              <a:rPr lang="de-DE" baseline="0" dirty="0" err="1"/>
              <a:t>collective</a:t>
            </a:r>
            <a:r>
              <a:rPr lang="de-DE" baseline="0" dirty="0"/>
              <a:t> </a:t>
            </a:r>
            <a:r>
              <a:rPr lang="de-DE" baseline="0" dirty="0" err="1"/>
              <a:t>activities</a:t>
            </a:r>
            <a:r>
              <a:rPr lang="de-DE" baseline="0" dirty="0"/>
              <a:t>,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satisfied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groups</a:t>
            </a:r>
            <a:endParaRPr lang="de-DE" baseline="0" dirty="0"/>
          </a:p>
          <a:p>
            <a:r>
              <a:rPr lang="de-DE" baseline="0" dirty="0" err="1"/>
              <a:t>Avoidant</a:t>
            </a:r>
            <a:r>
              <a:rPr lang="de-DE" baseline="0" dirty="0"/>
              <a:t>: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them</a:t>
            </a:r>
            <a:r>
              <a:rPr lang="de-DE" baseline="0" dirty="0"/>
              <a:t>,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likely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leave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, </a:t>
            </a:r>
            <a:r>
              <a:rPr lang="de-DE" baseline="0" dirty="0" err="1"/>
              <a:t>spent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time </a:t>
            </a:r>
            <a:r>
              <a:rPr lang="de-DE" baseline="0" dirty="0" err="1"/>
              <a:t>alone</a:t>
            </a:r>
            <a:endParaRPr lang="de-DE" baseline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Wearing</a:t>
            </a:r>
            <a:r>
              <a:rPr lang="de-DE" dirty="0"/>
              <a:t> a </a:t>
            </a:r>
            <a:r>
              <a:rPr lang="de-DE" dirty="0" err="1"/>
              <a:t>suit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wedding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Saying</a:t>
            </a:r>
            <a:r>
              <a:rPr lang="de-DE" dirty="0"/>
              <a:t> „</a:t>
            </a:r>
            <a:r>
              <a:rPr lang="de-DE" dirty="0" err="1"/>
              <a:t>bless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“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sneezes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Carrying</a:t>
            </a:r>
            <a:r>
              <a:rPr lang="de-DE" dirty="0"/>
              <a:t> a </a:t>
            </a:r>
            <a:r>
              <a:rPr lang="de-DE" dirty="0" err="1"/>
              <a:t>baby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pregnant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 </a:t>
            </a:r>
            <a:r>
              <a:rPr lang="de-DE" dirty="0" err="1"/>
              <a:t>studying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consume</a:t>
            </a:r>
            <a:r>
              <a:rPr lang="de-DE" dirty="0"/>
              <a:t> </a:t>
            </a:r>
            <a:r>
              <a:rPr lang="de-DE" dirty="0" err="1"/>
              <a:t>drugs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12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Ash </a:t>
            </a:r>
            <a:r>
              <a:rPr lang="de-DE" dirty="0" err="1"/>
              <a:t>conformity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(1951)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1073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Ash </a:t>
            </a:r>
            <a:r>
              <a:rPr lang="de-DE" dirty="0" err="1"/>
              <a:t>conformity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(1951)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3321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59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: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fork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salad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Children </a:t>
            </a:r>
            <a:r>
              <a:rPr lang="de-DE" dirty="0" err="1"/>
              <a:t>adopting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political</a:t>
            </a:r>
            <a:r>
              <a:rPr lang="de-DE" dirty="0"/>
              <a:t> </a:t>
            </a:r>
            <a:r>
              <a:rPr lang="de-DE" dirty="0" err="1"/>
              <a:t>views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parents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463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However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perceives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Group </a:t>
            </a:r>
            <a:r>
              <a:rPr lang="de-DE" dirty="0" err="1"/>
              <a:t>is</a:t>
            </a:r>
            <a:r>
              <a:rPr lang="de-DE" dirty="0"/>
              <a:t> LESS </a:t>
            </a:r>
            <a:r>
              <a:rPr lang="de-DE" dirty="0" err="1"/>
              <a:t>influential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872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However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perceives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Group </a:t>
            </a:r>
            <a:r>
              <a:rPr lang="de-DE" dirty="0" err="1"/>
              <a:t>is</a:t>
            </a:r>
            <a:r>
              <a:rPr lang="de-DE" dirty="0"/>
              <a:t> LESS </a:t>
            </a:r>
            <a:r>
              <a:rPr lang="de-DE" dirty="0" err="1"/>
              <a:t>influential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87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Spectrum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exclusion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(More </a:t>
            </a:r>
            <a:r>
              <a:rPr lang="de-DE" dirty="0" err="1"/>
              <a:t>inclusion</a:t>
            </a:r>
            <a:r>
              <a:rPr lang="de-DE" dirty="0"/>
              <a:t> </a:t>
            </a:r>
            <a:r>
              <a:rPr lang="de-DE" dirty="0" err="1"/>
              <a:t>fulfills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Ostracism</a:t>
            </a:r>
            <a:r>
              <a:rPr lang="de-DE" dirty="0"/>
              <a:t>:</a:t>
            </a:r>
          </a:p>
          <a:p>
            <a:r>
              <a:rPr lang="de-DE" dirty="0"/>
              <a:t>	- </a:t>
            </a:r>
            <a:r>
              <a:rPr lang="de-DE" dirty="0" err="1"/>
              <a:t>elevated</a:t>
            </a:r>
            <a:r>
              <a:rPr lang="de-DE" dirty="0"/>
              <a:t> </a:t>
            </a:r>
            <a:r>
              <a:rPr lang="de-DE" dirty="0" err="1"/>
              <a:t>blood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&amp; </a:t>
            </a:r>
            <a:r>
              <a:rPr lang="de-DE" dirty="0" err="1"/>
              <a:t>cortisol</a:t>
            </a:r>
            <a:r>
              <a:rPr lang="de-DE" baseline="0" dirty="0"/>
              <a:t> </a:t>
            </a:r>
            <a:r>
              <a:rPr lang="de-DE" baseline="0" dirty="0" err="1"/>
              <a:t>levels</a:t>
            </a:r>
            <a:endParaRPr lang="de-DE" baseline="0" dirty="0"/>
          </a:p>
          <a:p>
            <a:r>
              <a:rPr lang="de-DE" baseline="0" dirty="0"/>
              <a:t>	- </a:t>
            </a:r>
            <a:r>
              <a:rPr lang="de-DE" baseline="0" dirty="0" err="1"/>
              <a:t>active</a:t>
            </a:r>
            <a:r>
              <a:rPr lang="de-DE" baseline="0" dirty="0"/>
              <a:t> dorsal </a:t>
            </a:r>
            <a:r>
              <a:rPr lang="de-DE" baseline="0" dirty="0" err="1"/>
              <a:t>enterior</a:t>
            </a:r>
            <a:r>
              <a:rPr lang="de-DE" baseline="0" dirty="0"/>
              <a:t> </a:t>
            </a:r>
            <a:r>
              <a:rPr lang="de-DE" baseline="0" dirty="0" err="1"/>
              <a:t>cingulate</a:t>
            </a:r>
            <a:r>
              <a:rPr lang="de-DE" baseline="0" dirty="0"/>
              <a:t> </a:t>
            </a:r>
            <a:r>
              <a:rPr lang="de-DE" baseline="0" dirty="0" err="1"/>
              <a:t>cortex</a:t>
            </a:r>
            <a:r>
              <a:rPr lang="de-DE" baseline="0" dirty="0"/>
              <a:t> (</a:t>
            </a:r>
            <a:r>
              <a:rPr lang="de-DE" baseline="0" dirty="0" err="1"/>
              <a:t>otherwise</a:t>
            </a:r>
            <a:r>
              <a:rPr lang="de-DE" baseline="0" dirty="0"/>
              <a:t> </a:t>
            </a:r>
            <a:r>
              <a:rPr lang="de-DE" baseline="0" dirty="0" err="1"/>
              <a:t>active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processing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physical</a:t>
            </a:r>
            <a:r>
              <a:rPr lang="de-DE" baseline="0" dirty="0"/>
              <a:t> </a:t>
            </a:r>
            <a:r>
              <a:rPr lang="de-DE" baseline="0" dirty="0" err="1"/>
              <a:t>pain</a:t>
            </a:r>
            <a:r>
              <a:rPr lang="de-DE" baseline="0" dirty="0"/>
              <a:t>)</a:t>
            </a:r>
          </a:p>
          <a:p>
            <a:r>
              <a:rPr lang="de-DE" baseline="0" dirty="0"/>
              <a:t>	- </a:t>
            </a:r>
            <a:r>
              <a:rPr lang="de-DE" baseline="0" dirty="0" err="1"/>
              <a:t>lower</a:t>
            </a:r>
            <a:r>
              <a:rPr lang="de-DE" baseline="0" dirty="0"/>
              <a:t> T-</a:t>
            </a:r>
            <a:r>
              <a:rPr lang="de-DE" baseline="0" dirty="0" err="1"/>
              <a:t>cell</a:t>
            </a:r>
            <a:r>
              <a:rPr lang="de-DE" baseline="0" dirty="0"/>
              <a:t> </a:t>
            </a:r>
            <a:r>
              <a:rPr lang="de-DE" baseline="0" dirty="0" err="1"/>
              <a:t>count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immune </a:t>
            </a:r>
            <a:r>
              <a:rPr lang="de-DE" baseline="0" dirty="0" err="1"/>
              <a:t>system</a:t>
            </a:r>
            <a:r>
              <a:rPr lang="de-DE" baseline="0" dirty="0"/>
              <a:t> </a:t>
            </a:r>
            <a:r>
              <a:rPr lang="de-DE" baseline="0" dirty="0" err="1"/>
              <a:t>activity</a:t>
            </a:r>
            <a:r>
              <a:rPr lang="de-DE" baseline="0" dirty="0"/>
              <a:t> </a:t>
            </a:r>
            <a:r>
              <a:rPr lang="de-DE" baseline="0" dirty="0" err="1"/>
              <a:t>among</a:t>
            </a:r>
            <a:r>
              <a:rPr lang="de-DE" baseline="0" dirty="0"/>
              <a:t> </a:t>
            </a:r>
            <a:r>
              <a:rPr lang="de-DE" baseline="0" dirty="0" err="1"/>
              <a:t>lonely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endParaRPr lang="de-DE" baseline="0" dirty="0"/>
          </a:p>
          <a:p>
            <a:r>
              <a:rPr lang="de-DE" baseline="0" dirty="0"/>
              <a:t>	- </a:t>
            </a:r>
            <a:r>
              <a:rPr lang="de-DE" baseline="0" dirty="0" err="1"/>
              <a:t>close</a:t>
            </a:r>
            <a:r>
              <a:rPr lang="de-DE" baseline="0" dirty="0"/>
              <a:t> personal </a:t>
            </a:r>
            <a:r>
              <a:rPr lang="de-DE" baseline="0" dirty="0" err="1"/>
              <a:t>relationship</a:t>
            </a:r>
            <a:r>
              <a:rPr lang="de-DE" baseline="0" dirty="0"/>
              <a:t> </a:t>
            </a:r>
            <a:r>
              <a:rPr lang="de-DE" baseline="0" dirty="0" err="1"/>
              <a:t>act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a </a:t>
            </a:r>
            <a:r>
              <a:rPr lang="de-DE" baseline="0" dirty="0" err="1"/>
              <a:t>buffer</a:t>
            </a:r>
            <a:r>
              <a:rPr lang="de-DE" baseline="0" dirty="0"/>
              <a:t> </a:t>
            </a:r>
            <a:r>
              <a:rPr lang="de-DE" baseline="0" dirty="0" err="1"/>
              <a:t>against</a:t>
            </a:r>
            <a:r>
              <a:rPr lang="de-DE" baseline="0" dirty="0"/>
              <a:t> stress</a:t>
            </a:r>
          </a:p>
          <a:p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Measurable</a:t>
            </a:r>
            <a:r>
              <a:rPr lang="de-DE" baseline="0" dirty="0"/>
              <a:t> </a:t>
            </a:r>
            <a:r>
              <a:rPr lang="de-DE" baseline="0" dirty="0" err="1"/>
              <a:t>Consequences</a:t>
            </a:r>
            <a:r>
              <a:rPr lang="de-DE" baseline="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Mortality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US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consistently</a:t>
            </a:r>
            <a:r>
              <a:rPr lang="de-DE" baseline="0" dirty="0"/>
              <a:t>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single</a:t>
            </a:r>
            <a:r>
              <a:rPr lang="de-DE" baseline="0" dirty="0"/>
              <a:t>, </a:t>
            </a:r>
            <a:r>
              <a:rPr lang="de-DE" baseline="0" dirty="0" err="1"/>
              <a:t>widowed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divorced</a:t>
            </a:r>
            <a:r>
              <a:rPr lang="de-DE" baseline="0" dirty="0"/>
              <a:t> </a:t>
            </a:r>
            <a:r>
              <a:rPr lang="de-DE" baseline="0" dirty="0" err="1"/>
              <a:t>people</a:t>
            </a:r>
            <a:r>
              <a:rPr lang="de-DE" baseline="0" dirty="0"/>
              <a:t> </a:t>
            </a:r>
            <a:r>
              <a:rPr lang="de-DE" baseline="0" dirty="0" err="1"/>
              <a:t>than</a:t>
            </a:r>
            <a:endParaRPr lang="de-DE" baseline="0" dirty="0"/>
          </a:p>
          <a:p>
            <a:pPr marL="457200" lvl="1" indent="0">
              <a:buFontTx/>
              <a:buNone/>
            </a:pP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people</a:t>
            </a:r>
            <a:r>
              <a:rPr lang="de-DE" baseline="0" dirty="0"/>
              <a:t> in </a:t>
            </a:r>
            <a:r>
              <a:rPr lang="de-DE" baseline="0" dirty="0" err="1"/>
              <a:t>relationships</a:t>
            </a:r>
            <a:r>
              <a:rPr lang="de-DE" baseline="0" dirty="0"/>
              <a:t> </a:t>
            </a:r>
            <a:r>
              <a:rPr lang="de-DE" baseline="0" dirty="0" err="1"/>
              <a:t>across</a:t>
            </a:r>
            <a:r>
              <a:rPr lang="de-DE" baseline="0" dirty="0"/>
              <a:t> all </a:t>
            </a:r>
            <a:r>
              <a:rPr lang="de-DE" baseline="0" dirty="0" err="1"/>
              <a:t>causes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death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Admissions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mental </a:t>
            </a:r>
            <a:r>
              <a:rPr lang="de-DE" baseline="0" dirty="0" err="1"/>
              <a:t>hospitals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at least 3x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likelyfor</a:t>
            </a:r>
            <a:r>
              <a:rPr lang="de-DE" baseline="0" dirty="0"/>
              <a:t> </a:t>
            </a:r>
            <a:r>
              <a:rPr lang="de-DE" baseline="0" dirty="0" err="1"/>
              <a:t>divorced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than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people</a:t>
            </a: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/>
              <a:t>in a </a:t>
            </a:r>
            <a:r>
              <a:rPr lang="de-DE" baseline="0" dirty="0" err="1"/>
              <a:t>relationship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/>
              <a:t>PTSD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common</a:t>
            </a:r>
            <a:r>
              <a:rPr lang="de-DE" baseline="0" dirty="0"/>
              <a:t> </a:t>
            </a:r>
            <a:r>
              <a:rPr lang="de-DE" baseline="0" dirty="0" err="1"/>
              <a:t>among</a:t>
            </a:r>
            <a:r>
              <a:rPr lang="de-DE" baseline="0" dirty="0"/>
              <a:t> </a:t>
            </a:r>
            <a:r>
              <a:rPr lang="de-DE" baseline="0" dirty="0" err="1"/>
              <a:t>soldiers</a:t>
            </a:r>
            <a:r>
              <a:rPr lang="de-DE" baseline="0" dirty="0"/>
              <a:t> </a:t>
            </a:r>
            <a:r>
              <a:rPr lang="de-DE" baseline="0" dirty="0" err="1"/>
              <a:t>who</a:t>
            </a:r>
            <a:r>
              <a:rPr lang="de-DE" baseline="0" dirty="0"/>
              <a:t> </a:t>
            </a:r>
            <a:r>
              <a:rPr lang="de-DE" baseline="0" dirty="0" err="1"/>
              <a:t>report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feel</a:t>
            </a:r>
            <a:r>
              <a:rPr lang="de-DE" baseline="0" dirty="0"/>
              <a:t> </a:t>
            </a:r>
            <a:r>
              <a:rPr lang="de-DE" baseline="0" dirty="0" err="1"/>
              <a:t>lonely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228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However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perceives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Group </a:t>
            </a:r>
            <a:r>
              <a:rPr lang="de-DE" dirty="0" err="1"/>
              <a:t>is</a:t>
            </a:r>
            <a:r>
              <a:rPr lang="de-DE" dirty="0"/>
              <a:t> LESS </a:t>
            </a:r>
            <a:r>
              <a:rPr lang="de-DE" dirty="0" err="1"/>
              <a:t>influential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872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However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perceives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Group </a:t>
            </a:r>
            <a:r>
              <a:rPr lang="de-DE" dirty="0" err="1"/>
              <a:t>is</a:t>
            </a:r>
            <a:r>
              <a:rPr lang="de-DE" dirty="0"/>
              <a:t> LESS </a:t>
            </a:r>
            <a:r>
              <a:rPr lang="de-DE" dirty="0" err="1"/>
              <a:t>influential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872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However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perceives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Group </a:t>
            </a:r>
            <a:r>
              <a:rPr lang="de-DE" dirty="0" err="1"/>
              <a:t>is</a:t>
            </a:r>
            <a:r>
              <a:rPr lang="de-DE" dirty="0"/>
              <a:t> LESS </a:t>
            </a:r>
            <a:r>
              <a:rPr lang="de-DE" dirty="0" err="1"/>
              <a:t>influential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872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However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perceives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Group </a:t>
            </a:r>
            <a:r>
              <a:rPr lang="de-DE" dirty="0" err="1"/>
              <a:t>is</a:t>
            </a:r>
            <a:r>
              <a:rPr lang="de-DE" dirty="0"/>
              <a:t> LESS </a:t>
            </a:r>
            <a:r>
              <a:rPr lang="de-DE" dirty="0" err="1"/>
              <a:t>influential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872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However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perceives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Group </a:t>
            </a:r>
            <a:r>
              <a:rPr lang="de-DE" dirty="0" err="1"/>
              <a:t>is</a:t>
            </a:r>
            <a:r>
              <a:rPr lang="de-DE" dirty="0"/>
              <a:t> LESS </a:t>
            </a:r>
            <a:r>
              <a:rPr lang="de-DE" dirty="0" err="1"/>
              <a:t>influential</a:t>
            </a:r>
            <a:r>
              <a:rPr lang="de-DE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872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people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minority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opinion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prepare</a:t>
            </a:r>
            <a:endParaRPr lang="de-DE" baseline="0" dirty="0" smtClean="0"/>
          </a:p>
          <a:p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thoroughly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arguments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872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Consolidation</a:t>
            </a:r>
            <a:r>
              <a:rPr lang="de-DE" dirty="0" smtClean="0"/>
              <a:t>:</a:t>
            </a:r>
            <a:r>
              <a:rPr lang="de-DE" baseline="0" dirty="0" smtClean="0"/>
              <a:t> Through </a:t>
            </a:r>
            <a:r>
              <a:rPr lang="de-DE" baseline="0" dirty="0" err="1" smtClean="0"/>
              <a:t>interaction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people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converge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norm/</a:t>
            </a:r>
            <a:r>
              <a:rPr lang="de-DE" baseline="0" dirty="0" err="1" smtClean="0"/>
              <a:t>group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standard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minorities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dwindle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Clustering: People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strongly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influenced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nieghbors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Correlation</a:t>
            </a:r>
            <a:r>
              <a:rPr lang="de-DE" baseline="0" dirty="0" smtClean="0"/>
              <a:t>: People </a:t>
            </a:r>
            <a:r>
              <a:rPr lang="de-DE" baseline="0" dirty="0" err="1" smtClean="0"/>
              <a:t>tend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converge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generally</a:t>
            </a:r>
            <a:r>
              <a:rPr lang="de-DE" baseline="0" dirty="0" smtClean="0"/>
              <a:t>, not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issues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explicitly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discussed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Continuing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diversity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clustering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Minorities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shielded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influence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majority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Can </a:t>
            </a:r>
            <a:r>
              <a:rPr lang="de-DE" baseline="0" dirty="0" err="1" smtClean="0"/>
              <a:t>continue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</a:t>
            </a:r>
            <a:r>
              <a:rPr lang="de-DE" baseline="0" dirty="0" smtClean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872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Consolidation</a:t>
            </a:r>
            <a:r>
              <a:rPr lang="de-DE" dirty="0" smtClean="0"/>
              <a:t>:</a:t>
            </a:r>
            <a:r>
              <a:rPr lang="de-DE" baseline="0" dirty="0" smtClean="0"/>
              <a:t> Through </a:t>
            </a:r>
            <a:r>
              <a:rPr lang="de-DE" baseline="0" dirty="0" err="1" smtClean="0"/>
              <a:t>interaction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people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converge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norm/</a:t>
            </a:r>
            <a:r>
              <a:rPr lang="de-DE" baseline="0" dirty="0" err="1" smtClean="0"/>
              <a:t>group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standard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minorities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dwindle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Clustering: People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strongly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influenced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nieghbors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Correlation</a:t>
            </a:r>
            <a:r>
              <a:rPr lang="de-DE" baseline="0" dirty="0" smtClean="0"/>
              <a:t>: People </a:t>
            </a:r>
            <a:r>
              <a:rPr lang="de-DE" baseline="0" dirty="0" err="1" smtClean="0"/>
              <a:t>tend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converge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generally</a:t>
            </a:r>
            <a:r>
              <a:rPr lang="de-DE" baseline="0" dirty="0" smtClean="0"/>
              <a:t>, not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issues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explicitly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discussed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Continuing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diversity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clustering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Minorities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shielded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influence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majority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Can </a:t>
            </a:r>
            <a:r>
              <a:rPr lang="de-DE" baseline="0" dirty="0" err="1" smtClean="0"/>
              <a:t>continue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</a:t>
            </a:r>
            <a:r>
              <a:rPr lang="de-DE" baseline="0" dirty="0" smtClean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872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Consolidation</a:t>
            </a:r>
            <a:r>
              <a:rPr lang="de-DE" dirty="0" smtClean="0"/>
              <a:t>:</a:t>
            </a:r>
            <a:r>
              <a:rPr lang="de-DE" baseline="0" dirty="0" smtClean="0"/>
              <a:t> Through </a:t>
            </a:r>
            <a:r>
              <a:rPr lang="de-DE" baseline="0" dirty="0" err="1" smtClean="0"/>
              <a:t>interaction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people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converge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norm/</a:t>
            </a:r>
            <a:r>
              <a:rPr lang="de-DE" baseline="0" dirty="0" err="1" smtClean="0"/>
              <a:t>group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standard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minorities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dwindle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size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Clustering: People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strongly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influenced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closest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nieghbors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Correlation</a:t>
            </a:r>
            <a:r>
              <a:rPr lang="de-DE" baseline="0" dirty="0" smtClean="0"/>
              <a:t>: People </a:t>
            </a:r>
            <a:r>
              <a:rPr lang="de-DE" baseline="0" dirty="0" err="1" smtClean="0"/>
              <a:t>tend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converge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generally</a:t>
            </a:r>
            <a:r>
              <a:rPr lang="de-DE" baseline="0" dirty="0" smtClean="0"/>
              <a:t>, not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issues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explicitly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discussed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Continuing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diversity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clustering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Minorities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shielded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influence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majority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Can </a:t>
            </a:r>
            <a:r>
              <a:rPr lang="de-DE" baseline="0" dirty="0" err="1" smtClean="0"/>
              <a:t>continue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</a:t>
            </a:r>
            <a:r>
              <a:rPr lang="de-DE" baseline="0" dirty="0" smtClean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87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</a:t>
            </a:r>
            <a:r>
              <a:rPr lang="de-DE" baseline="0" dirty="0"/>
              <a:t> </a:t>
            </a:r>
            <a:r>
              <a:rPr lang="de-DE" baseline="0" dirty="0" err="1"/>
              <a:t>reactions</a:t>
            </a:r>
            <a:r>
              <a:rPr lang="de-DE" baseline="0" dirty="0"/>
              <a:t> </a:t>
            </a:r>
            <a:r>
              <a:rPr lang="de-DE" baseline="0" dirty="0" err="1"/>
              <a:t>towards</a:t>
            </a:r>
            <a:r>
              <a:rPr lang="de-DE" baseline="0" dirty="0"/>
              <a:t> </a:t>
            </a:r>
            <a:r>
              <a:rPr lang="de-DE" baseline="0" dirty="0" err="1"/>
              <a:t>social</a:t>
            </a:r>
            <a:r>
              <a:rPr lang="de-DE" baseline="0" dirty="0"/>
              <a:t> </a:t>
            </a:r>
            <a:r>
              <a:rPr lang="de-DE" baseline="0" dirty="0" err="1"/>
              <a:t>exclusion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a </a:t>
            </a:r>
            <a:r>
              <a:rPr lang="de-DE" baseline="0" dirty="0" err="1"/>
              <a:t>group</a:t>
            </a:r>
            <a:r>
              <a:rPr lang="de-DE" baseline="0" dirty="0"/>
              <a:t>:</a:t>
            </a:r>
            <a:br>
              <a:rPr lang="de-DE" baseline="0" dirty="0"/>
            </a:b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/>
              <a:t>1) Fight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flight</a:t>
            </a:r>
            <a:r>
              <a:rPr lang="de-DE" baseline="0" dirty="0"/>
              <a:t>: </a:t>
            </a:r>
            <a:r>
              <a:rPr lang="de-DE" baseline="0" dirty="0" err="1"/>
              <a:t>fighting</a:t>
            </a:r>
            <a:r>
              <a:rPr lang="de-DE" baseline="0" dirty="0"/>
              <a:t> back </a:t>
            </a:r>
            <a:r>
              <a:rPr lang="de-DE" baseline="0" dirty="0" err="1"/>
              <a:t>against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exclusion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escaping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situation</a:t>
            </a:r>
            <a:r>
              <a:rPr lang="de-DE" baseline="0" dirty="0"/>
              <a:t> (</a:t>
            </a:r>
            <a:r>
              <a:rPr lang="de-DE" baseline="0" dirty="0" err="1"/>
              <a:t>confront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members</a:t>
            </a:r>
            <a:r>
              <a:rPr lang="de-DE" baseline="0" dirty="0"/>
              <a:t> </a:t>
            </a:r>
            <a:r>
              <a:rPr lang="de-DE" baseline="0" dirty="0" err="1"/>
              <a:t>directly</a:t>
            </a:r>
            <a:r>
              <a:rPr lang="de-DE" baseline="0" dirty="0"/>
              <a:t>, </a:t>
            </a:r>
            <a:r>
              <a:rPr lang="de-DE" baseline="0" dirty="0" err="1"/>
              <a:t>refuse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leave</a:t>
            </a:r>
            <a:r>
              <a:rPr lang="de-DE" baseline="0" dirty="0"/>
              <a:t>, </a:t>
            </a:r>
            <a:r>
              <a:rPr lang="de-DE" baseline="0" dirty="0" err="1"/>
              <a:t>derogate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/ </a:t>
            </a:r>
            <a:r>
              <a:rPr lang="de-DE" baseline="0" dirty="0" err="1"/>
              <a:t>accept</a:t>
            </a:r>
            <a:r>
              <a:rPr lang="de-DE" baseline="0" dirty="0"/>
              <a:t> </a:t>
            </a:r>
            <a:r>
              <a:rPr lang="de-DE" baseline="0" dirty="0" err="1"/>
              <a:t>rejection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leave</a:t>
            </a:r>
            <a:r>
              <a:rPr lang="de-DE" baseline="0" dirty="0"/>
              <a:t>)</a:t>
            </a:r>
            <a:br>
              <a:rPr lang="de-DE" baseline="0" dirty="0"/>
            </a:br>
            <a:r>
              <a:rPr lang="de-DE" baseline="0" dirty="0"/>
              <a:t>2) </a:t>
            </a:r>
            <a:r>
              <a:rPr lang="de-DE" baseline="0" dirty="0" err="1"/>
              <a:t>Tend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befriend</a:t>
            </a:r>
            <a:r>
              <a:rPr lang="de-DE" baseline="0" dirty="0"/>
              <a:t>: </a:t>
            </a:r>
            <a:r>
              <a:rPr lang="de-DE" baseline="0" dirty="0" err="1"/>
              <a:t>Nurture</a:t>
            </a:r>
            <a:r>
              <a:rPr lang="de-DE" baseline="0" dirty="0"/>
              <a:t>, </a:t>
            </a:r>
            <a:r>
              <a:rPr lang="de-DE" baseline="0" dirty="0" err="1"/>
              <a:t>protect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others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strengthening</a:t>
            </a:r>
            <a:r>
              <a:rPr lang="de-DE" baseline="0" dirty="0"/>
              <a:t> individual </a:t>
            </a:r>
            <a:r>
              <a:rPr lang="de-DE" baseline="0" dirty="0" err="1"/>
              <a:t>relationships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specifc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members</a:t>
            </a:r>
            <a:r>
              <a:rPr lang="de-DE" baseline="0" dirty="0"/>
              <a:t>, </a:t>
            </a:r>
            <a:r>
              <a:rPr lang="de-DE" baseline="0" dirty="0" err="1"/>
              <a:t>become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cooperative</a:t>
            </a:r>
            <a:r>
              <a:rPr lang="de-DE" baseline="0" dirty="0"/>
              <a:t>, </a:t>
            </a:r>
            <a:r>
              <a:rPr lang="de-DE" baseline="0" dirty="0" err="1"/>
              <a:t>evaluate</a:t>
            </a:r>
            <a:r>
              <a:rPr lang="de-DE" baseline="0" dirty="0"/>
              <a:t> </a:t>
            </a:r>
            <a:r>
              <a:rPr lang="de-DE" baseline="0" dirty="0" err="1"/>
              <a:t>new</a:t>
            </a: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/>
              <a:t>	</a:t>
            </a:r>
            <a:r>
              <a:rPr lang="de-DE" baseline="0" dirty="0" err="1"/>
              <a:t>acquaintances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positively</a:t>
            </a: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 err="1"/>
              <a:t>Men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likely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respond</a:t>
            </a:r>
            <a:r>
              <a:rPr lang="de-DE" baseline="0" dirty="0"/>
              <a:t> </a:t>
            </a:r>
            <a:r>
              <a:rPr lang="de-DE" baseline="0" dirty="0" err="1"/>
              <a:t>according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schema</a:t>
            </a:r>
            <a:r>
              <a:rPr lang="de-DE" baseline="0" dirty="0"/>
              <a:t>, </a:t>
            </a:r>
            <a:r>
              <a:rPr lang="de-DE" baseline="0" dirty="0" err="1"/>
              <a:t>women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likely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respond</a:t>
            </a:r>
            <a:r>
              <a:rPr lang="de-DE" baseline="0" dirty="0"/>
              <a:t> </a:t>
            </a:r>
            <a:r>
              <a:rPr lang="de-DE" baseline="0" dirty="0" err="1"/>
              <a:t>according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second</a:t>
            </a:r>
            <a:r>
              <a:rPr lang="de-DE" baseline="0" dirty="0"/>
              <a:t> </a:t>
            </a:r>
            <a:r>
              <a:rPr lang="de-DE" baseline="0" dirty="0" err="1"/>
              <a:t>schema</a:t>
            </a: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/>
              <a:t/>
            </a:r>
            <a:br>
              <a:rPr lang="de-DE" baseline="0" dirty="0"/>
            </a:br>
            <a:r>
              <a:rPr lang="de-DE" baseline="0" dirty="0"/>
              <a:t>-&gt; Women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likely</a:t>
            </a:r>
            <a:r>
              <a:rPr lang="de-DE" baseline="0" dirty="0"/>
              <a:t> </a:t>
            </a:r>
            <a:r>
              <a:rPr lang="de-DE" baseline="0" dirty="0" err="1"/>
              <a:t>than</a:t>
            </a:r>
            <a:r>
              <a:rPr lang="de-DE" baseline="0" dirty="0"/>
              <a:t> </a:t>
            </a:r>
            <a:r>
              <a:rPr lang="de-DE" baseline="0" dirty="0" err="1"/>
              <a:t>men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blame</a:t>
            </a:r>
            <a:r>
              <a:rPr lang="de-DE" baseline="0" dirty="0"/>
              <a:t> </a:t>
            </a:r>
            <a:r>
              <a:rPr lang="de-DE" baseline="0" dirty="0" err="1"/>
              <a:t>themselves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being</a:t>
            </a:r>
            <a:r>
              <a:rPr lang="de-DE" baseline="0" dirty="0"/>
              <a:t> </a:t>
            </a:r>
            <a:r>
              <a:rPr lang="de-DE" baseline="0" dirty="0" err="1"/>
              <a:t>ostracized</a:t>
            </a:r>
            <a:r>
              <a:rPr lang="de-DE" baseline="0" dirty="0"/>
              <a:t>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228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a</a:t>
            </a:r>
            <a:r>
              <a:rPr lang="de-DE" baseline="0" dirty="0"/>
              <a:t> </a:t>
            </a:r>
            <a:r>
              <a:rPr lang="de-DE" baseline="0" dirty="0" err="1"/>
              <a:t>new</a:t>
            </a:r>
            <a:r>
              <a:rPr lang="de-DE" baseline="0" dirty="0"/>
              <a:t> </a:t>
            </a:r>
            <a:r>
              <a:rPr lang="de-DE" baseline="0" dirty="0" err="1"/>
              <a:t>intimate</a:t>
            </a:r>
            <a:r>
              <a:rPr lang="de-DE" baseline="0" dirty="0"/>
              <a:t> </a:t>
            </a:r>
            <a:r>
              <a:rPr lang="de-DE" baseline="0" dirty="0" err="1"/>
              <a:t>relationship</a:t>
            </a:r>
            <a:r>
              <a:rPr lang="de-DE" baseline="0" dirty="0"/>
              <a:t> </a:t>
            </a:r>
            <a:r>
              <a:rPr lang="de-DE" baseline="0" dirty="0" err="1"/>
              <a:t>develops</a:t>
            </a:r>
            <a:r>
              <a:rPr lang="de-DE" baseline="0" dirty="0"/>
              <a:t>, </a:t>
            </a:r>
            <a:r>
              <a:rPr lang="de-DE" baseline="0" dirty="0" err="1"/>
              <a:t>people</a:t>
            </a:r>
            <a:r>
              <a:rPr lang="de-DE" baseline="0" dirty="0"/>
              <a:t> </a:t>
            </a:r>
            <a:r>
              <a:rPr lang="de-DE" baseline="0" dirty="0" err="1"/>
              <a:t>tend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reduce</a:t>
            </a:r>
            <a:r>
              <a:rPr lang="de-DE" baseline="0" dirty="0"/>
              <a:t> </a:t>
            </a:r>
            <a:r>
              <a:rPr lang="de-DE" baseline="0" dirty="0" err="1"/>
              <a:t>their</a:t>
            </a:r>
            <a:r>
              <a:rPr lang="de-DE" baseline="0" dirty="0"/>
              <a:t> time </a:t>
            </a:r>
            <a:r>
              <a:rPr lang="de-DE" baseline="0" dirty="0" err="1"/>
              <a:t>spent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social</a:t>
            </a:r>
            <a:r>
              <a:rPr lang="de-DE" baseline="0" dirty="0"/>
              <a:t> </a:t>
            </a:r>
            <a:r>
              <a:rPr lang="de-DE" baseline="0" dirty="0" err="1"/>
              <a:t>contacts</a:t>
            </a:r>
            <a:r>
              <a:rPr lang="de-DE" baseline="0" dirty="0"/>
              <a:t>, </a:t>
            </a:r>
            <a:r>
              <a:rPr lang="de-DE" baseline="0"/>
              <a:t>including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074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stages</a:t>
            </a:r>
            <a:r>
              <a:rPr lang="de-DE" baseline="0" dirty="0"/>
              <a:t> in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aswell</a:t>
            </a:r>
            <a:r>
              <a:rPr lang="de-DE" baseline="0" dirty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550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 dirty="0" err="1"/>
              <a:t>situation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/>
              <a:t>situation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Minimal</a:t>
            </a:r>
            <a:r>
              <a:rPr lang="de-DE" baseline="0" dirty="0"/>
              <a:t> </a:t>
            </a:r>
            <a:r>
              <a:rPr lang="de-DE" baseline="0" dirty="0" err="1"/>
              <a:t>group</a:t>
            </a:r>
            <a:r>
              <a:rPr lang="de-DE" baseline="0" dirty="0"/>
              <a:t> </a:t>
            </a:r>
            <a:r>
              <a:rPr lang="de-DE" baseline="0" dirty="0" err="1"/>
              <a:t>paradigm</a:t>
            </a:r>
            <a:r>
              <a:rPr lang="de-DE" baseline="0" dirty="0"/>
              <a:t> &lt;-&gt; Minimal </a:t>
            </a:r>
            <a:r>
              <a:rPr lang="de-DE" baseline="0" dirty="0" err="1"/>
              <a:t>intergroup</a:t>
            </a:r>
            <a:r>
              <a:rPr lang="de-DE" baseline="0" dirty="0"/>
              <a:t> </a:t>
            </a:r>
            <a:r>
              <a:rPr lang="de-DE" baseline="0"/>
              <a:t>situation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3E930-8F88-4EE0-A623-E2193C3967E3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0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0" y="5969630"/>
            <a:ext cx="921600" cy="64577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2656200"/>
            <a:ext cx="9144000" cy="1289957"/>
          </a:xfrm>
          <a:prstGeom prst="rect">
            <a:avLst/>
          </a:prstGeom>
          <a:solidFill>
            <a:srgbClr val="C6D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0" y="3946156"/>
            <a:ext cx="9144000" cy="1289957"/>
          </a:xfrm>
          <a:prstGeom prst="rect">
            <a:avLst/>
          </a:prstGeom>
          <a:solidFill>
            <a:srgbClr val="58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 descr="J:\Medien\Jahresbericht\Jahresbericht2011\Bilder\GS_Jahresbericht_2011_frontseite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655997"/>
            <a:ext cx="3144243" cy="258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5936" y="2708919"/>
            <a:ext cx="4896544" cy="1152129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rgbClr val="58748F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95936" y="4077072"/>
            <a:ext cx="4896544" cy="108012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3" y="980728"/>
            <a:ext cx="2987824" cy="6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35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0" y="6301137"/>
            <a:ext cx="460800" cy="32288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908050"/>
            <a:ext cx="7775575" cy="50958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525963"/>
          </a:xfrm>
        </p:spPr>
        <p:txBody>
          <a:bodyPr/>
          <a:lstStyle>
            <a:lvl1pPr marL="342900" indent="-342900">
              <a:buClr>
                <a:srgbClr val="58748F"/>
              </a:buClr>
              <a:buFont typeface="Wingdings" panose="05000000000000000000" pitchFamily="2" charset="2"/>
              <a:buChar char="§"/>
              <a:defRPr sz="2800"/>
            </a:lvl1pPr>
            <a:lvl2pPr marL="742950" indent="-285750">
              <a:buClr>
                <a:srgbClr val="58748F"/>
              </a:buClr>
              <a:buFont typeface="Wingdings 3" panose="05040102010807070707" pitchFamily="18" charset="2"/>
              <a:buChar char=""/>
              <a:defRPr sz="2400"/>
            </a:lvl2pPr>
            <a:lvl3pPr marL="1143000" indent="-228600">
              <a:buClr>
                <a:srgbClr val="58748F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58748F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58748F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>
          <a:xfrm>
            <a:off x="6516216" y="6380919"/>
            <a:ext cx="1943572" cy="365125"/>
          </a:xfrm>
        </p:spPr>
        <p:txBody>
          <a:bodyPr/>
          <a:lstStyle/>
          <a:p>
            <a:fld id="{506DEF79-D5F3-42ED-9335-D73AD216BB54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2" y="355600"/>
            <a:ext cx="1648400" cy="3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9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EF79-D5F3-42ED-9335-D73AD216BB5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Fußzeilenplatzhalter 10"/>
          <p:cNvSpPr>
            <a:spLocks noGrp="1"/>
          </p:cNvSpPr>
          <p:nvPr>
            <p:ph type="ftr" sz="quarter" idx="11"/>
          </p:nvPr>
        </p:nvSpPr>
        <p:spPr>
          <a:xfrm>
            <a:off x="3124200" y="6380919"/>
            <a:ext cx="28956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84213" y="908050"/>
            <a:ext cx="7775575" cy="50958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683569" y="1628800"/>
            <a:ext cx="3744415" cy="4525963"/>
          </a:xfrm>
        </p:spPr>
        <p:txBody>
          <a:bodyPr/>
          <a:lstStyle>
            <a:lvl1pPr marL="342900" indent="-342900">
              <a:buClr>
                <a:srgbClr val="58748F"/>
              </a:buClr>
              <a:buFont typeface="Wingdings" panose="05000000000000000000" pitchFamily="2" charset="2"/>
              <a:buChar char="§"/>
              <a:defRPr sz="2800"/>
            </a:lvl1pPr>
            <a:lvl2pPr marL="742950" indent="-285750">
              <a:buClr>
                <a:srgbClr val="58748F"/>
              </a:buClr>
              <a:buFont typeface="Wingdings 3" panose="05040102010807070707" pitchFamily="18" charset="2"/>
              <a:buChar char=""/>
              <a:defRPr sz="2400"/>
            </a:lvl2pPr>
            <a:lvl3pPr marL="1143000" indent="-228600">
              <a:buClr>
                <a:srgbClr val="58748F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58748F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58748F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4716016" y="1628800"/>
            <a:ext cx="3744415" cy="4525963"/>
          </a:xfrm>
        </p:spPr>
        <p:txBody>
          <a:bodyPr/>
          <a:lstStyle>
            <a:lvl1pPr marL="342900" indent="-342900">
              <a:buClr>
                <a:srgbClr val="58748F"/>
              </a:buClr>
              <a:buFont typeface="Wingdings" panose="05000000000000000000" pitchFamily="2" charset="2"/>
              <a:buChar char="§"/>
              <a:defRPr sz="2800"/>
            </a:lvl1pPr>
            <a:lvl2pPr marL="742950" indent="-285750">
              <a:buClr>
                <a:srgbClr val="58748F"/>
              </a:buClr>
              <a:buFont typeface="Wingdings 3" panose="05040102010807070707" pitchFamily="18" charset="2"/>
              <a:buChar char=""/>
              <a:defRPr sz="2400"/>
            </a:lvl2pPr>
            <a:lvl3pPr marL="1143000" indent="-228600">
              <a:buClr>
                <a:srgbClr val="58748F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58748F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58748F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2" y="355600"/>
            <a:ext cx="1648400" cy="3448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0" y="6301137"/>
            <a:ext cx="460800" cy="3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9" y="908050"/>
            <a:ext cx="7776864" cy="50958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>
          <a:xfrm>
            <a:off x="6516216" y="6380919"/>
            <a:ext cx="1943572" cy="365125"/>
          </a:xfrm>
        </p:spPr>
        <p:txBody>
          <a:bodyPr/>
          <a:lstStyle/>
          <a:p>
            <a:fld id="{506DEF79-D5F3-42ED-9335-D73AD216BB54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2" y="355600"/>
            <a:ext cx="1648400" cy="34488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0" y="6301137"/>
            <a:ext cx="460800" cy="3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>
          <a:xfrm>
            <a:off x="6516216" y="6380919"/>
            <a:ext cx="1943572" cy="365125"/>
          </a:xfrm>
        </p:spPr>
        <p:txBody>
          <a:bodyPr/>
          <a:lstStyle/>
          <a:p>
            <a:fld id="{506DEF79-D5F3-42ED-9335-D73AD216BB54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2" y="355600"/>
            <a:ext cx="1648400" cy="34488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0" y="6301137"/>
            <a:ext cx="460800" cy="3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lie mit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1196974"/>
            <a:ext cx="9144000" cy="56610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9" y="1513071"/>
            <a:ext cx="7776864" cy="50958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>
          <a:xfrm>
            <a:off x="6516216" y="6380919"/>
            <a:ext cx="1943572" cy="365125"/>
          </a:xfrm>
        </p:spPr>
        <p:txBody>
          <a:bodyPr/>
          <a:lstStyle/>
          <a:p>
            <a:fld id="{506DEF79-D5F3-42ED-9335-D73AD216BB54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2" y="355600"/>
            <a:ext cx="1648400" cy="34488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0" y="6301137"/>
            <a:ext cx="460800" cy="3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8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42" y="4250728"/>
            <a:ext cx="882586" cy="618432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0" y="2656478"/>
            <a:ext cx="9144000" cy="1152128"/>
          </a:xfrm>
          <a:prstGeom prst="rect">
            <a:avLst/>
          </a:prstGeom>
          <a:solidFill>
            <a:srgbClr val="58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84214" y="2944509"/>
            <a:ext cx="7632202" cy="576065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 for your attention</a:t>
            </a:r>
            <a:r>
              <a:rPr lang="de-DE" dirty="0"/>
              <a:t>.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0" y="2304822"/>
            <a:ext cx="9144000" cy="351656"/>
          </a:xfrm>
          <a:prstGeom prst="rect">
            <a:avLst/>
          </a:prstGeom>
          <a:solidFill>
            <a:srgbClr val="58748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52" y="4365104"/>
            <a:ext cx="2908004" cy="6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67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84213" y="897622"/>
            <a:ext cx="7775575" cy="5200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4213" y="1600200"/>
            <a:ext cx="77755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58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Rotis SemiSans Pro" pitchFamily="50" charset="0"/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3"/>
          </p:nvPr>
        </p:nvSpPr>
        <p:spPr>
          <a:xfrm>
            <a:off x="3124200" y="63809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tis SemiSans Pro" pitchFamily="50" charset="0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>
          <a:xfrm>
            <a:off x="6516216" y="6380919"/>
            <a:ext cx="1943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tis SemiSans Pro" pitchFamily="50" charset="0"/>
              </a:defRPr>
            </a:lvl1pPr>
          </a:lstStyle>
          <a:p>
            <a:fld id="{506DEF79-D5F3-42ED-9335-D73AD216BB5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5462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57" r:id="rId5"/>
    <p:sldLayoutId id="2147483656" r:id="rId6"/>
    <p:sldLayoutId id="2147483658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rgbClr val="58748F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8748F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58748F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58748F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58748F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58748F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chart" Target="../charts/chart8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jpe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Overview</a:t>
            </a:r>
            <a:r>
              <a:rPr lang="de-DE" dirty="0">
                <a:latin typeface="Calibri" panose="020F0502020204030204" pitchFamily="34" charset="0"/>
              </a:rPr>
              <a:t> – The Social Science </a:t>
            </a:r>
            <a:r>
              <a:rPr lang="de-DE" dirty="0" err="1">
                <a:latin typeface="Calibri" panose="020F0502020204030204" pitchFamily="34" charset="0"/>
              </a:rPr>
              <a:t>Perspective</a:t>
            </a:r>
            <a:r>
              <a:rPr lang="de-DE" dirty="0">
                <a:latin typeface="Calibri" panose="020F0502020204030204" pitchFamily="34" charset="0"/>
              </a:rPr>
              <a:t> on Networks </a:t>
            </a:r>
            <a:r>
              <a:rPr lang="de-DE" dirty="0" err="1">
                <a:latin typeface="Calibri" panose="020F0502020204030204" pitchFamily="34" charset="0"/>
              </a:rPr>
              <a:t>and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Calibri" panose="020F0502020204030204" pitchFamily="34" charset="0"/>
              </a:rPr>
              <a:t>Julian Kohne</a:t>
            </a:r>
            <a:endParaRPr lang="de-DE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5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997152"/>
          </a:xfrm>
        </p:spPr>
        <p:txBody>
          <a:bodyPr>
            <a:normAutofit/>
          </a:bodyPr>
          <a:lstStyle/>
          <a:p>
            <a:r>
              <a:rPr lang="de-DE" dirty="0" err="1">
                <a:latin typeface="Calibri" panose="020F0502020204030204" pitchFamily="34" charset="0"/>
              </a:rPr>
              <a:t>Examples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Groups:</a:t>
            </a:r>
            <a:endParaRPr lang="de-DE" sz="2000" dirty="0"/>
          </a:p>
          <a:p>
            <a:pPr lvl="1"/>
            <a:r>
              <a:rPr lang="de-DE" sz="2000" dirty="0"/>
              <a:t>Primary Groups</a:t>
            </a:r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lvl="1"/>
            <a:r>
              <a:rPr lang="de-DE" sz="2000" dirty="0"/>
              <a:t>Social Groups</a:t>
            </a:r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marL="457200" lvl="1" indent="0">
              <a:buNone/>
            </a:pPr>
            <a:endParaRPr lang="de-DE" sz="2000" dirty="0"/>
          </a:p>
          <a:p>
            <a:pPr lvl="1"/>
            <a:r>
              <a:rPr lang="de-DE" sz="2000" dirty="0" err="1"/>
              <a:t>Categories</a:t>
            </a:r>
            <a:endParaRPr lang="de-DE" sz="2000" dirty="0"/>
          </a:p>
          <a:p>
            <a:pPr lvl="1"/>
            <a:endParaRPr lang="de-DE" sz="2000" dirty="0"/>
          </a:p>
          <a:p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10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92896"/>
            <a:ext cx="1368152" cy="91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Bildergebnis für group of frien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03" y="2492896"/>
            <a:ext cx="1368152" cy="91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33056"/>
            <a:ext cx="2088232" cy="101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7" descr="Bildergebnis für study group"/>
          <p:cNvSpPr>
            <a:spLocks noChangeAspect="1" noChangeArrowheads="1"/>
          </p:cNvSpPr>
          <p:nvPr/>
        </p:nvSpPr>
        <p:spPr bwMode="auto">
          <a:xfrm>
            <a:off x="155575" y="-2498725"/>
            <a:ext cx="89058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923147"/>
            <a:ext cx="1532521" cy="102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Bildergebnis für work grou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33056"/>
            <a:ext cx="1656184" cy="101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Bildergebnis für redheads conven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445224"/>
            <a:ext cx="1728192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059" y="2491585"/>
            <a:ext cx="673900" cy="91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085" y="5462951"/>
            <a:ext cx="1339068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 descr="Bildergebnis für group of toddle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64" y="5445224"/>
            <a:ext cx="1469117" cy="88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u="sng" dirty="0">
                <a:latin typeface="Calibri" panose="020F0502020204030204" pitchFamily="34" charset="0"/>
              </a:rPr>
              <a:t>Social Brain Hypothesis </a:t>
            </a:r>
            <a:r>
              <a:rPr lang="de-DE" sz="1000" dirty="0"/>
              <a:t>(Dunbar, 1992)</a:t>
            </a:r>
          </a:p>
          <a:p>
            <a:pPr lvl="1"/>
            <a:r>
              <a:rPr lang="de-DE" sz="2000" dirty="0"/>
              <a:t>The </a:t>
            </a:r>
            <a:r>
              <a:rPr lang="de-DE" sz="2000" dirty="0" err="1"/>
              <a:t>capacity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form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maintain</a:t>
            </a:r>
            <a:r>
              <a:rPr lang="de-DE" sz="2000" dirty="0"/>
              <a:t> </a:t>
            </a:r>
            <a:r>
              <a:rPr lang="de-DE" sz="2000" dirty="0" err="1"/>
              <a:t>social</a:t>
            </a:r>
            <a:r>
              <a:rPr lang="de-DE" sz="2000" dirty="0"/>
              <a:t> </a:t>
            </a:r>
            <a:r>
              <a:rPr lang="de-DE" sz="2000" dirty="0" err="1"/>
              <a:t>relationships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related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cognitive</a:t>
            </a:r>
            <a:r>
              <a:rPr lang="de-DE" sz="2000" dirty="0"/>
              <a:t> </a:t>
            </a:r>
            <a:r>
              <a:rPr lang="de-DE" sz="2000" dirty="0" err="1"/>
              <a:t>capacity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brains</a:t>
            </a:r>
            <a:r>
              <a:rPr lang="de-DE" sz="2000" dirty="0"/>
              <a:t>.</a:t>
            </a:r>
          </a:p>
          <a:p>
            <a:pPr lvl="1"/>
            <a:r>
              <a:rPr lang="de-DE" sz="2000" dirty="0" err="1"/>
              <a:t>Capacity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social</a:t>
            </a:r>
            <a:r>
              <a:rPr lang="de-DE" sz="2000" dirty="0"/>
              <a:t> </a:t>
            </a:r>
            <a:r>
              <a:rPr lang="de-DE" sz="2000" dirty="0" err="1"/>
              <a:t>relationships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finite </a:t>
            </a:r>
            <a:r>
              <a:rPr lang="de-DE" sz="2000" dirty="0" err="1"/>
              <a:t>resource</a:t>
            </a:r>
            <a:endParaRPr lang="de-DE" sz="2000" dirty="0"/>
          </a:p>
          <a:p>
            <a:pPr lvl="1"/>
            <a:r>
              <a:rPr lang="de-DE" sz="2000" dirty="0" err="1"/>
              <a:t>Maintaining</a:t>
            </a:r>
            <a:r>
              <a:rPr lang="de-DE" sz="2000" dirty="0"/>
              <a:t> </a:t>
            </a:r>
            <a:r>
              <a:rPr lang="de-DE" sz="2000" dirty="0" err="1"/>
              <a:t>close</a:t>
            </a:r>
            <a:r>
              <a:rPr lang="de-DE" sz="2000" dirty="0"/>
              <a:t> </a:t>
            </a:r>
            <a:r>
              <a:rPr lang="de-DE" sz="2000" dirty="0" err="1"/>
              <a:t>social</a:t>
            </a:r>
            <a:r>
              <a:rPr lang="de-DE" sz="2000" dirty="0"/>
              <a:t> </a:t>
            </a:r>
            <a:r>
              <a:rPr lang="de-DE" sz="2000" dirty="0" err="1"/>
              <a:t>relationships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cognitively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expensive </a:t>
            </a:r>
            <a:r>
              <a:rPr lang="de-DE" sz="2000" dirty="0" err="1"/>
              <a:t>than</a:t>
            </a:r>
            <a:r>
              <a:rPr lang="de-DE" sz="2000" dirty="0"/>
              <a:t> </a:t>
            </a:r>
            <a:r>
              <a:rPr lang="de-DE" sz="2000" dirty="0" err="1"/>
              <a:t>maintaining</a:t>
            </a:r>
            <a:r>
              <a:rPr lang="de-DE" sz="2000" dirty="0"/>
              <a:t> </a:t>
            </a:r>
            <a:r>
              <a:rPr lang="de-DE" sz="2000" dirty="0" err="1"/>
              <a:t>loose</a:t>
            </a:r>
            <a:r>
              <a:rPr lang="de-DE" sz="2000" dirty="0"/>
              <a:t> </a:t>
            </a:r>
            <a:r>
              <a:rPr lang="de-DE" sz="2000" dirty="0" err="1"/>
              <a:t>ones</a:t>
            </a:r>
            <a:r>
              <a:rPr lang="de-DE" sz="2000" dirty="0"/>
              <a:t>.</a:t>
            </a:r>
          </a:p>
          <a:p>
            <a:pPr lvl="1"/>
            <a:r>
              <a:rPr lang="de-DE" sz="2000" b="1" u="sng" dirty="0"/>
              <a:t>Dunbars </a:t>
            </a:r>
            <a:r>
              <a:rPr lang="de-DE" sz="2000" b="1" u="sng" dirty="0" err="1"/>
              <a:t>number</a:t>
            </a:r>
            <a:r>
              <a:rPr lang="de-DE" sz="2000" b="1" u="sng" dirty="0"/>
              <a:t>: </a:t>
            </a:r>
            <a:r>
              <a:rPr lang="de-DE" sz="2000" dirty="0"/>
              <a:t>The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meaningfull</a:t>
            </a:r>
            <a:r>
              <a:rPr lang="de-DE" sz="2000" dirty="0"/>
              <a:t> </a:t>
            </a:r>
            <a:r>
              <a:rPr lang="de-DE" sz="2000" dirty="0" err="1"/>
              <a:t>social</a:t>
            </a:r>
            <a:r>
              <a:rPr lang="de-DE" sz="2000" dirty="0"/>
              <a:t> </a:t>
            </a:r>
            <a:r>
              <a:rPr lang="de-DE" sz="2000" dirty="0" err="1"/>
              <a:t>ties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humans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successfully</a:t>
            </a:r>
            <a:r>
              <a:rPr lang="de-DE" sz="2000" dirty="0"/>
              <a:t> </a:t>
            </a:r>
            <a:r>
              <a:rPr lang="de-DE" sz="2000" dirty="0" err="1"/>
              <a:t>maintain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roughly</a:t>
            </a:r>
            <a:r>
              <a:rPr lang="de-DE" sz="2000" dirty="0"/>
              <a:t> limited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b="1" dirty="0"/>
              <a:t>150</a:t>
            </a:r>
            <a:r>
              <a:rPr lang="de-DE" sz="2000" dirty="0"/>
              <a:t>.</a:t>
            </a:r>
          </a:p>
          <a:p>
            <a:pPr lvl="1"/>
            <a:r>
              <a:rPr lang="de-DE" sz="2000" dirty="0"/>
              <a:t>Not all </a:t>
            </a:r>
            <a:r>
              <a:rPr lang="de-DE" sz="2000" dirty="0" err="1"/>
              <a:t>relationships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equal</a:t>
            </a:r>
            <a:r>
              <a:rPr lang="de-DE" sz="2000" dirty="0"/>
              <a:t> </a:t>
            </a:r>
            <a:r>
              <a:rPr lang="de-DE" sz="2000" dirty="0" err="1"/>
              <a:t>weight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evidence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different </a:t>
            </a:r>
            <a:r>
              <a:rPr lang="de-DE" sz="2000" dirty="0" err="1"/>
              <a:t>layers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relationships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decreasing</a:t>
            </a:r>
            <a:r>
              <a:rPr lang="de-DE" sz="2000" dirty="0"/>
              <a:t> emotional </a:t>
            </a:r>
            <a:r>
              <a:rPr lang="de-DE" sz="2000" dirty="0" err="1"/>
              <a:t>closeness</a:t>
            </a:r>
            <a:r>
              <a:rPr lang="de-DE" sz="2000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18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Calibri" panose="020F0502020204030204" pitchFamily="34" charset="0"/>
              </a:rPr>
              <a:t>Social Brain Hypothesis </a:t>
            </a:r>
            <a:r>
              <a:rPr lang="de-DE" sz="1000" dirty="0"/>
              <a:t>(Dunbar, 1998; Dunbar &amp; Hill, 2003)</a:t>
            </a:r>
          </a:p>
          <a:p>
            <a:endParaRPr lang="de-DE" sz="1000" dirty="0"/>
          </a:p>
          <a:p>
            <a:endParaRPr lang="de-DE" sz="1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12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5995378" y="2564904"/>
            <a:ext cx="28083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in: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Facebook &amp; Twitter</a:t>
            </a:r>
            <a:r>
              <a:rPr lang="de-DE" sz="1000" dirty="0"/>
              <a:t> (Dunbar et al, 2015)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Online Games </a:t>
            </a:r>
            <a:r>
              <a:rPr lang="de-DE" sz="1000" dirty="0"/>
              <a:t>(Fuchs et al, 2014)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Phone Calls</a:t>
            </a:r>
            <a:r>
              <a:rPr lang="de-DE" sz="1000" dirty="0"/>
              <a:t> (</a:t>
            </a:r>
            <a:r>
              <a:rPr lang="de-DE" sz="1000" dirty="0" err="1"/>
              <a:t>Carron</a:t>
            </a:r>
            <a:r>
              <a:rPr lang="de-DE" sz="1000" dirty="0"/>
              <a:t>, </a:t>
            </a:r>
            <a:r>
              <a:rPr lang="de-DE" sz="1000" dirty="0" err="1"/>
              <a:t>Kaski</a:t>
            </a:r>
            <a:r>
              <a:rPr lang="de-DE" sz="1000" dirty="0"/>
              <a:t> &amp; Dunbar, 2016)</a:t>
            </a:r>
            <a:endParaRPr lang="de-DE" dirty="0"/>
          </a:p>
          <a:p>
            <a:endParaRPr lang="de-DE" dirty="0"/>
          </a:p>
        </p:txBody>
      </p:sp>
      <p:pic>
        <p:nvPicPr>
          <p:cNvPr id="1027" name="Picture 3" descr="C:\Users\kohnejn\Desktop\Rplot0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5"/>
            <a:ext cx="5256584" cy="389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75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Developmental</a:t>
            </a:r>
            <a:r>
              <a:rPr lang="de-DE" sz="2400" dirty="0"/>
              <a:t> </a:t>
            </a:r>
            <a:r>
              <a:rPr lang="de-DE" sz="2400" dirty="0" err="1"/>
              <a:t>Sequence</a:t>
            </a:r>
            <a:r>
              <a:rPr lang="de-DE" sz="2400" dirty="0"/>
              <a:t> in Small Groups </a:t>
            </a:r>
            <a:r>
              <a:rPr lang="de-DE" sz="1000" dirty="0"/>
              <a:t>(</a:t>
            </a:r>
            <a:r>
              <a:rPr lang="de-DE" sz="1000" dirty="0" err="1"/>
              <a:t>Tuckman</a:t>
            </a:r>
            <a:r>
              <a:rPr lang="de-DE" sz="1000" dirty="0"/>
              <a:t>, 1965)</a:t>
            </a:r>
          </a:p>
          <a:p>
            <a:endParaRPr lang="de-DE" sz="1000" dirty="0"/>
          </a:p>
          <a:p>
            <a:endParaRPr lang="de-DE" sz="1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13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652120" y="2060848"/>
            <a:ext cx="2880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b="1" u="sng" dirty="0" err="1"/>
              <a:t>Forming</a:t>
            </a:r>
            <a:r>
              <a:rPr lang="de-DE" sz="1400" b="1" u="sng" dirty="0"/>
              <a:t>:</a:t>
            </a:r>
            <a:r>
              <a:rPr lang="de-DE" sz="1400" dirty="0"/>
              <a:t> Group </a:t>
            </a:r>
            <a:r>
              <a:rPr lang="de-DE" sz="1400" dirty="0" err="1"/>
              <a:t>members</a:t>
            </a:r>
            <a:r>
              <a:rPr lang="de-DE" sz="1400" dirty="0"/>
              <a:t> </a:t>
            </a:r>
            <a:r>
              <a:rPr lang="de-DE" sz="1400" dirty="0" err="1"/>
              <a:t>orient</a:t>
            </a:r>
            <a:r>
              <a:rPr lang="de-DE" sz="1400" dirty="0"/>
              <a:t> </a:t>
            </a:r>
            <a:r>
              <a:rPr lang="de-DE" sz="1400" dirty="0" err="1"/>
              <a:t>themselves</a:t>
            </a:r>
            <a:r>
              <a:rPr lang="de-DE" sz="1400" dirty="0"/>
              <a:t> </a:t>
            </a:r>
            <a:r>
              <a:rPr lang="de-DE" sz="1400" dirty="0" err="1"/>
              <a:t>towards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other</a:t>
            </a:r>
            <a:r>
              <a:rPr lang="de-DE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b="1" u="sn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b="1" u="sng" dirty="0" err="1"/>
              <a:t>Storming</a:t>
            </a:r>
            <a:r>
              <a:rPr lang="de-DE" sz="1400" b="1" u="sng" dirty="0"/>
              <a:t>: </a:t>
            </a:r>
            <a:r>
              <a:rPr lang="de-DE" sz="1400" dirty="0" err="1"/>
              <a:t>Establishing</a:t>
            </a:r>
            <a:r>
              <a:rPr lang="de-DE" sz="1400" dirty="0"/>
              <a:t> </a:t>
            </a:r>
            <a:r>
              <a:rPr lang="de-DE" sz="1400" dirty="0" err="1"/>
              <a:t>roles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hierarchy</a:t>
            </a:r>
            <a:r>
              <a:rPr lang="de-DE" sz="1400" dirty="0"/>
              <a:t>, </a:t>
            </a:r>
            <a:r>
              <a:rPr lang="de-DE" sz="1400" dirty="0" err="1"/>
              <a:t>coined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uncertainty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conflict</a:t>
            </a:r>
            <a:endParaRPr lang="de-DE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b="1" u="sn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b="1" u="sng" dirty="0" err="1"/>
              <a:t>Norming</a:t>
            </a:r>
            <a:r>
              <a:rPr lang="de-DE" sz="1400" b="1" u="sng" dirty="0"/>
              <a:t>: </a:t>
            </a:r>
            <a:r>
              <a:rPr lang="de-DE" sz="1400" dirty="0"/>
              <a:t>Group </a:t>
            </a:r>
            <a:r>
              <a:rPr lang="de-DE" sz="1400" dirty="0" err="1"/>
              <a:t>becomes</a:t>
            </a:r>
            <a:r>
              <a:rPr lang="de-DE" sz="1400" dirty="0"/>
              <a:t> </a:t>
            </a:r>
            <a:r>
              <a:rPr lang="de-DE" sz="1400" dirty="0" err="1"/>
              <a:t>more</a:t>
            </a:r>
            <a:r>
              <a:rPr lang="de-DE" sz="1400" dirty="0"/>
              <a:t> </a:t>
            </a:r>
            <a:r>
              <a:rPr lang="de-DE" sz="1400" dirty="0" err="1"/>
              <a:t>structured</a:t>
            </a:r>
            <a:r>
              <a:rPr lang="de-DE" sz="1400" dirty="0"/>
              <a:t>. </a:t>
            </a:r>
            <a:r>
              <a:rPr lang="de-DE" sz="1400" dirty="0" err="1"/>
              <a:t>Norms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standards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conduct</a:t>
            </a:r>
            <a:r>
              <a:rPr lang="de-DE" sz="1400" dirty="0"/>
              <a:t> </a:t>
            </a:r>
            <a:r>
              <a:rPr lang="de-DE" sz="1400" dirty="0" err="1"/>
              <a:t>emerge</a:t>
            </a:r>
            <a:endParaRPr lang="de-DE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b="1" u="sn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b="1" u="sng" dirty="0" err="1"/>
              <a:t>Performing</a:t>
            </a:r>
            <a:r>
              <a:rPr lang="de-DE" sz="1400" b="1" u="sng" dirty="0"/>
              <a:t>: </a:t>
            </a:r>
            <a:r>
              <a:rPr lang="de-DE" sz="1400" dirty="0"/>
              <a:t>Group </a:t>
            </a:r>
            <a:r>
              <a:rPr lang="de-DE" sz="1400" dirty="0" err="1"/>
              <a:t>cooperates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achieve</a:t>
            </a:r>
            <a:r>
              <a:rPr lang="de-DE" sz="1400" dirty="0"/>
              <a:t> </a:t>
            </a:r>
            <a:r>
              <a:rPr lang="de-DE" sz="1400" dirty="0" err="1"/>
              <a:t>common</a:t>
            </a:r>
            <a:r>
              <a:rPr lang="de-DE" sz="1400" dirty="0"/>
              <a:t> </a:t>
            </a:r>
            <a:r>
              <a:rPr lang="de-DE" sz="1400" dirty="0" err="1"/>
              <a:t>goal</a:t>
            </a:r>
            <a:r>
              <a:rPr lang="de-DE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b="1" u="sn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b="1" u="sng" dirty="0" err="1"/>
              <a:t>Adjourning</a:t>
            </a:r>
            <a:r>
              <a:rPr lang="de-DE" sz="1400" b="1" u="sng" dirty="0"/>
              <a:t>:</a:t>
            </a:r>
            <a:r>
              <a:rPr lang="de-DE" sz="1400" dirty="0"/>
              <a:t> Group </a:t>
            </a:r>
            <a:r>
              <a:rPr lang="de-DE" sz="1400" dirty="0" err="1"/>
              <a:t>disbands</a:t>
            </a:r>
            <a:endParaRPr lang="de-DE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b="1" u="sng" dirty="0"/>
          </a:p>
          <a:p>
            <a:r>
              <a:rPr lang="de-DE" sz="1400" b="1" u="sng" dirty="0" err="1"/>
              <a:t>Example</a:t>
            </a:r>
            <a:r>
              <a:rPr lang="de-DE" sz="1400" b="1" u="sng" dirty="0"/>
              <a:t>: </a:t>
            </a:r>
            <a:r>
              <a:rPr lang="de-DE" sz="1400" dirty="0"/>
              <a:t>Group Projects in University</a:t>
            </a:r>
            <a:endParaRPr lang="de-DE" sz="1400" b="1" u="sng" dirty="0"/>
          </a:p>
        </p:txBody>
      </p:sp>
      <p:pic>
        <p:nvPicPr>
          <p:cNvPr id="1026" name="Picture 2" descr="Bildergebnis für Developmental Sequence in Small Grou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6756"/>
            <a:ext cx="513397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18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 err="1">
                <a:latin typeface="Calibri" panose="020F0502020204030204" pitchFamily="34" charset="0"/>
              </a:rPr>
              <a:t>How</a:t>
            </a:r>
            <a:r>
              <a:rPr lang="de-DE" u="sng" dirty="0">
                <a:latin typeface="Calibri" panose="020F0502020204030204" pitchFamily="34" charset="0"/>
              </a:rPr>
              <a:t> do </a:t>
            </a:r>
            <a:r>
              <a:rPr lang="de-DE" u="sng" dirty="0" err="1">
                <a:latin typeface="Calibri" panose="020F0502020204030204" pitchFamily="34" charset="0"/>
              </a:rPr>
              <a:t>individuals</a:t>
            </a:r>
            <a:r>
              <a:rPr lang="de-DE" u="sng" dirty="0">
                <a:latin typeface="Calibri" panose="020F0502020204030204" pitchFamily="34" charset="0"/>
              </a:rPr>
              <a:t> </a:t>
            </a:r>
            <a:r>
              <a:rPr lang="de-DE" u="sng" dirty="0" err="1">
                <a:latin typeface="Calibri" panose="020F0502020204030204" pitchFamily="34" charset="0"/>
              </a:rPr>
              <a:t>relate</a:t>
            </a:r>
            <a:r>
              <a:rPr lang="de-DE" u="sng" dirty="0">
                <a:latin typeface="Calibri" panose="020F0502020204030204" pitchFamily="34" charset="0"/>
              </a:rPr>
              <a:t> </a:t>
            </a:r>
            <a:r>
              <a:rPr lang="de-DE" u="sng" dirty="0" err="1">
                <a:latin typeface="Calibri" panose="020F0502020204030204" pitchFamily="34" charset="0"/>
              </a:rPr>
              <a:t>to</a:t>
            </a:r>
            <a:r>
              <a:rPr lang="de-DE" u="sng" dirty="0">
                <a:latin typeface="Calibri" panose="020F0502020204030204" pitchFamily="34" charset="0"/>
              </a:rPr>
              <a:t> </a:t>
            </a:r>
            <a:r>
              <a:rPr lang="de-DE" u="sng" dirty="0" err="1">
                <a:latin typeface="Calibri" panose="020F0502020204030204" pitchFamily="34" charset="0"/>
              </a:rPr>
              <a:t>groups</a:t>
            </a:r>
            <a:r>
              <a:rPr lang="de-DE" u="sng" dirty="0">
                <a:latin typeface="Calibri" panose="020F0502020204030204" pitchFamily="34" charset="0"/>
              </a:rPr>
              <a:t>?</a:t>
            </a:r>
          </a:p>
          <a:p>
            <a:r>
              <a:rPr lang="de-DE" dirty="0"/>
              <a:t>Social Identity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sz="1050" dirty="0"/>
              <a:t>(Turner &amp; </a:t>
            </a:r>
            <a:r>
              <a:rPr lang="de-DE" sz="1050" dirty="0" err="1"/>
              <a:t>Tajfel</a:t>
            </a:r>
            <a:r>
              <a:rPr lang="de-DE" sz="1050" dirty="0"/>
              <a:t>, 1986)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 err="1"/>
              <a:t>Individuals</a:t>
            </a:r>
            <a:r>
              <a:rPr lang="de-DE" sz="2000" dirty="0"/>
              <a:t> </a:t>
            </a:r>
            <a:r>
              <a:rPr lang="de-DE" sz="2000" dirty="0" err="1"/>
              <a:t>strive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a positive </a:t>
            </a:r>
            <a:r>
              <a:rPr lang="de-DE" sz="2000" dirty="0" err="1"/>
              <a:t>social</a:t>
            </a:r>
            <a:r>
              <a:rPr lang="de-DE" sz="2000" dirty="0"/>
              <a:t> </a:t>
            </a:r>
            <a:r>
              <a:rPr lang="de-DE" sz="2000" dirty="0" err="1"/>
              <a:t>identity</a:t>
            </a:r>
            <a:endParaRPr lang="de-DE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Part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identity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membership</a:t>
            </a:r>
            <a:r>
              <a:rPr lang="de-DE" sz="2000" dirty="0"/>
              <a:t> in different </a:t>
            </a:r>
            <a:r>
              <a:rPr lang="de-DE" sz="2000" dirty="0" err="1"/>
              <a:t>groups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evaluation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these</a:t>
            </a:r>
            <a:r>
              <a:rPr lang="de-DE" sz="2000" dirty="0"/>
              <a:t> </a:t>
            </a:r>
            <a:r>
              <a:rPr lang="de-DE" sz="2000" dirty="0" err="1"/>
              <a:t>groups</a:t>
            </a:r>
            <a:r>
              <a:rPr lang="de-DE" sz="200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Positive </a:t>
            </a:r>
            <a:r>
              <a:rPr lang="de-DE" sz="2000" dirty="0" err="1"/>
              <a:t>social</a:t>
            </a:r>
            <a:r>
              <a:rPr lang="de-DE" sz="2000" dirty="0"/>
              <a:t> </a:t>
            </a:r>
            <a:r>
              <a:rPr lang="de-DE" sz="2000" dirty="0" err="1"/>
              <a:t>identity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constructed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comparison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outgroups</a:t>
            </a:r>
            <a:endParaRPr lang="de-DE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 err="1"/>
              <a:t>Should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comparison</a:t>
            </a:r>
            <a:r>
              <a:rPr lang="de-DE" sz="2000" dirty="0"/>
              <a:t> </a:t>
            </a:r>
            <a:r>
              <a:rPr lang="de-DE" sz="2000" dirty="0" err="1"/>
              <a:t>result</a:t>
            </a:r>
            <a:r>
              <a:rPr lang="de-DE" sz="2000" dirty="0"/>
              <a:t> in a negative </a:t>
            </a:r>
            <a:r>
              <a:rPr lang="de-DE" sz="2000" dirty="0" err="1"/>
              <a:t>evaluation</a:t>
            </a:r>
            <a:r>
              <a:rPr lang="de-DE" sz="2000" dirty="0"/>
              <a:t>, </a:t>
            </a:r>
            <a:r>
              <a:rPr lang="de-DE" sz="2000" dirty="0" err="1"/>
              <a:t>people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motivated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leave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(</a:t>
            </a:r>
            <a:r>
              <a:rPr lang="de-DE" sz="2000" dirty="0" err="1"/>
              <a:t>unconsciously</a:t>
            </a:r>
            <a:r>
              <a:rPr lang="de-DE" sz="2000" dirty="0"/>
              <a:t>) </a:t>
            </a:r>
            <a:r>
              <a:rPr lang="de-DE" sz="2000" dirty="0" err="1"/>
              <a:t>enhance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perception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their</a:t>
            </a:r>
            <a:r>
              <a:rPr lang="de-DE" sz="2000" dirty="0"/>
              <a:t> </a:t>
            </a:r>
            <a:r>
              <a:rPr lang="de-DE" sz="2000" dirty="0" err="1"/>
              <a:t>ingroup</a:t>
            </a:r>
            <a:endParaRPr lang="de-DE" sz="2000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8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Social Identity </a:t>
            </a:r>
            <a:r>
              <a:rPr lang="de-DE" b="1" dirty="0" err="1"/>
              <a:t>Theory</a:t>
            </a:r>
            <a:r>
              <a:rPr lang="de-DE" b="1" dirty="0"/>
              <a:t> </a:t>
            </a:r>
            <a:r>
              <a:rPr lang="de-DE" sz="1050" dirty="0"/>
              <a:t>(Turner &amp; </a:t>
            </a:r>
            <a:r>
              <a:rPr lang="de-DE" sz="1050" dirty="0" err="1"/>
              <a:t>Tajfel</a:t>
            </a:r>
            <a:r>
              <a:rPr lang="de-DE" sz="1050" dirty="0"/>
              <a:t>, 1986)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000" dirty="0"/>
              <a:t>People </a:t>
            </a:r>
            <a:r>
              <a:rPr lang="de-DE" sz="2000" dirty="0" err="1"/>
              <a:t>belong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a </a:t>
            </a:r>
            <a:r>
              <a:rPr lang="de-DE" sz="2000" dirty="0" err="1"/>
              <a:t>variety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different </a:t>
            </a:r>
            <a:r>
              <a:rPr lang="de-DE" sz="2000" dirty="0" err="1"/>
              <a:t>groups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make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their</a:t>
            </a:r>
            <a:r>
              <a:rPr lang="de-DE" sz="2000" dirty="0"/>
              <a:t> </a:t>
            </a:r>
            <a:r>
              <a:rPr lang="de-DE" sz="2000" dirty="0" err="1"/>
              <a:t>identity</a:t>
            </a:r>
            <a:r>
              <a:rPr lang="de-DE" sz="2000" dirty="0"/>
              <a:t>:</a:t>
            </a:r>
          </a:p>
          <a:p>
            <a:pPr lvl="2"/>
            <a:r>
              <a:rPr lang="de-DE" sz="2000" dirty="0"/>
              <a:t>Age, Gender, </a:t>
            </a:r>
            <a:r>
              <a:rPr lang="de-DE" sz="2000" dirty="0" err="1"/>
              <a:t>Nationality</a:t>
            </a:r>
            <a:r>
              <a:rPr lang="de-DE" sz="2000" dirty="0"/>
              <a:t>, Sexual Orientation</a:t>
            </a:r>
          </a:p>
          <a:p>
            <a:pPr lvl="2"/>
            <a:r>
              <a:rPr lang="de-DE" sz="2000" dirty="0"/>
              <a:t>Political </a:t>
            </a:r>
            <a:r>
              <a:rPr lang="de-DE" sz="2000" dirty="0" err="1"/>
              <a:t>Parties</a:t>
            </a:r>
            <a:r>
              <a:rPr lang="de-DE" sz="2000" dirty="0"/>
              <a:t>, Sports Teams, Music Genres</a:t>
            </a:r>
          </a:p>
          <a:p>
            <a:pPr lvl="2"/>
            <a:r>
              <a:rPr lang="de-DE" sz="2000" dirty="0" err="1"/>
              <a:t>Basically</a:t>
            </a:r>
            <a:r>
              <a:rPr lang="de-DE" sz="2000" dirty="0"/>
              <a:t> </a:t>
            </a:r>
            <a:r>
              <a:rPr lang="de-DE" sz="2000" b="1" dirty="0" err="1"/>
              <a:t>any</a:t>
            </a:r>
            <a:r>
              <a:rPr lang="de-DE" sz="2000" b="1" dirty="0"/>
              <a:t> trivial </a:t>
            </a:r>
            <a:r>
              <a:rPr lang="de-DE" sz="2000" b="1" dirty="0" err="1"/>
              <a:t>distinction</a:t>
            </a:r>
            <a:r>
              <a:rPr lang="de-DE" sz="2000" b="1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people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seperate</a:t>
            </a:r>
            <a:r>
              <a:rPr lang="de-DE" sz="2000" dirty="0"/>
              <a:t> </a:t>
            </a:r>
            <a:r>
              <a:rPr lang="de-DE" sz="2000" dirty="0" err="1"/>
              <a:t>them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groups</a:t>
            </a:r>
            <a:endParaRPr lang="de-DE" sz="2000" dirty="0"/>
          </a:p>
          <a:p>
            <a:pPr lvl="2"/>
            <a:r>
              <a:rPr lang="de-DE" sz="2000" dirty="0"/>
              <a:t>The </a:t>
            </a:r>
            <a:r>
              <a:rPr lang="de-DE" sz="2000" dirty="0" err="1"/>
              <a:t>process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people</a:t>
            </a:r>
            <a:r>
              <a:rPr lang="de-DE" sz="2000" dirty="0"/>
              <a:t> </a:t>
            </a:r>
            <a:r>
              <a:rPr lang="de-DE" sz="2000" dirty="0" err="1"/>
              <a:t>put</a:t>
            </a:r>
            <a:r>
              <a:rPr lang="de-DE" sz="2000" dirty="0"/>
              <a:t> </a:t>
            </a:r>
            <a:r>
              <a:rPr lang="de-DE" sz="2000" dirty="0" err="1"/>
              <a:t>themselves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these</a:t>
            </a:r>
            <a:r>
              <a:rPr lang="de-DE" sz="2000" dirty="0"/>
              <a:t> </a:t>
            </a:r>
            <a:r>
              <a:rPr lang="de-DE" sz="2000" dirty="0" err="1"/>
              <a:t>cateories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called</a:t>
            </a:r>
            <a:r>
              <a:rPr lang="de-DE" sz="2000" dirty="0"/>
              <a:t> </a:t>
            </a:r>
            <a:r>
              <a:rPr lang="de-DE" sz="2000" b="1" dirty="0" err="1"/>
              <a:t>social</a:t>
            </a:r>
            <a:r>
              <a:rPr lang="de-DE" sz="2000" b="1" dirty="0"/>
              <a:t> </a:t>
            </a:r>
            <a:r>
              <a:rPr lang="de-DE" sz="2000" b="1" dirty="0" err="1"/>
              <a:t>categorization</a:t>
            </a:r>
            <a:endParaRPr lang="de-DE" sz="20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15</a:t>
            </a:r>
            <a:endParaRPr lang="de-DE" dirty="0"/>
          </a:p>
        </p:txBody>
      </p:sp>
      <p:pic>
        <p:nvPicPr>
          <p:cNvPr id="2052" name="Picture 4" descr="Bildergebnis für there are two types of peo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81" y="4867140"/>
            <a:ext cx="1800200" cy="108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867140"/>
            <a:ext cx="1368152" cy="108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858590"/>
            <a:ext cx="2183340" cy="109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Social </a:t>
            </a:r>
            <a:r>
              <a:rPr lang="de-DE" b="1" dirty="0" err="1"/>
              <a:t>Categorization</a:t>
            </a:r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1800" b="1" dirty="0"/>
              <a:t>Minimal Group </a:t>
            </a:r>
            <a:r>
              <a:rPr lang="de-DE" sz="1800" b="1" dirty="0" err="1"/>
              <a:t>Paradigm</a:t>
            </a:r>
            <a:r>
              <a:rPr lang="de-DE" sz="1800" b="1" dirty="0"/>
              <a:t>: </a:t>
            </a:r>
            <a:r>
              <a:rPr lang="de-DE" sz="1800" dirty="0" err="1"/>
              <a:t>Any</a:t>
            </a:r>
            <a:r>
              <a:rPr lang="de-DE" sz="1800" dirty="0"/>
              <a:t> </a:t>
            </a:r>
            <a:r>
              <a:rPr lang="de-DE" sz="1800" dirty="0" err="1"/>
              <a:t>perceivable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 </a:t>
            </a:r>
            <a:r>
              <a:rPr lang="de-DE" sz="1800" dirty="0" err="1"/>
              <a:t>differentiation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types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people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endParaRPr lang="de-DE" sz="1800" dirty="0"/>
          </a:p>
          <a:p>
            <a:pPr marL="0" indent="0">
              <a:buNone/>
            </a:pPr>
            <a:r>
              <a:rPr lang="de-DE" sz="1800" dirty="0" err="1"/>
              <a:t>sufficient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elicit</a:t>
            </a:r>
            <a:r>
              <a:rPr lang="de-DE" sz="1800" dirty="0"/>
              <a:t> </a:t>
            </a:r>
            <a:r>
              <a:rPr lang="de-DE" sz="1800" dirty="0" err="1"/>
              <a:t>categorization</a:t>
            </a:r>
            <a:r>
              <a:rPr lang="de-DE" sz="1800" dirty="0"/>
              <a:t> </a:t>
            </a:r>
            <a:r>
              <a:rPr lang="de-DE" sz="1800" dirty="0" err="1"/>
              <a:t>into</a:t>
            </a:r>
            <a:r>
              <a:rPr lang="de-DE" sz="1800" dirty="0"/>
              <a:t> „</a:t>
            </a:r>
            <a:r>
              <a:rPr lang="de-DE" sz="1800" dirty="0" err="1"/>
              <a:t>us</a:t>
            </a:r>
            <a:r>
              <a:rPr lang="de-DE" sz="1800" dirty="0"/>
              <a:t>“ </a:t>
            </a:r>
            <a:r>
              <a:rPr lang="de-DE" sz="1800" dirty="0" err="1"/>
              <a:t>and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„</a:t>
            </a:r>
            <a:r>
              <a:rPr lang="de-DE" sz="1800" dirty="0" err="1"/>
              <a:t>them</a:t>
            </a:r>
            <a:r>
              <a:rPr lang="de-DE" sz="1800" dirty="0"/>
              <a:t>“.</a:t>
            </a:r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16</a:t>
            </a:r>
            <a:endParaRPr lang="de-DE" dirty="0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861245191"/>
              </p:ext>
            </p:extLst>
          </p:nvPr>
        </p:nvGraphicFramePr>
        <p:xfrm>
          <a:off x="1043608" y="2132856"/>
          <a:ext cx="3240360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/>
          <p:cNvSpPr/>
          <p:nvPr/>
        </p:nvSpPr>
        <p:spPr>
          <a:xfrm>
            <a:off x="2573800" y="3356992"/>
            <a:ext cx="216024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I</a:t>
            </a:r>
          </a:p>
        </p:txBody>
      </p:sp>
      <p:pic>
        <p:nvPicPr>
          <p:cNvPr id="1026" name="Picture 2" descr="Bildergebnis fÃ¼r flag fuck that guy">
            <a:extLst>
              <a:ext uri="{FF2B5EF4-FFF2-40B4-BE49-F238E27FC236}">
                <a16:creationId xmlns:a16="http://schemas.microsoft.com/office/drawing/2014/main" xmlns="" id="{F90B8D18-371B-4FDE-948C-F5AC5DBDD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6705"/>
            <a:ext cx="3213432" cy="484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Social </a:t>
            </a:r>
            <a:r>
              <a:rPr lang="de-DE" b="1" dirty="0" err="1"/>
              <a:t>Identification</a:t>
            </a:r>
            <a:endParaRPr lang="de-DE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People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degrees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identities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17</a:t>
            </a:r>
            <a:endParaRPr lang="de-DE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6325027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3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 descr="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Social </a:t>
            </a:r>
            <a:r>
              <a:rPr lang="de-DE" b="1" dirty="0" err="1"/>
              <a:t>Identification</a:t>
            </a:r>
            <a:endParaRPr lang="de-DE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People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degrees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identities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18</a:t>
            </a:r>
            <a:endParaRPr lang="de-DE" dirty="0"/>
          </a:p>
        </p:txBody>
      </p:sp>
      <p:graphicFrame>
        <p:nvGraphicFramePr>
          <p:cNvPr id="6" name="Diagramm 5" descr=" 6"/>
          <p:cNvGraphicFramePr/>
          <p:nvPr>
            <p:extLst>
              <p:ext uri="{D42A27DB-BD31-4B8C-83A1-F6EECF244321}">
                <p14:modId xmlns:p14="http://schemas.microsoft.com/office/powerpoint/2010/main" val="764034187"/>
              </p:ext>
            </p:extLst>
          </p:nvPr>
        </p:nvGraphicFramePr>
        <p:xfrm>
          <a:off x="899592" y="2780928"/>
          <a:ext cx="3816424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Diagramm 10" descr=" 11"/>
          <p:cNvGraphicFramePr/>
          <p:nvPr>
            <p:extLst>
              <p:ext uri="{D42A27DB-BD31-4B8C-83A1-F6EECF244321}">
                <p14:modId xmlns:p14="http://schemas.microsoft.com/office/powerpoint/2010/main" val="1712798703"/>
              </p:ext>
            </p:extLst>
          </p:nvPr>
        </p:nvGraphicFramePr>
        <p:xfrm>
          <a:off x="4572000" y="2852936"/>
          <a:ext cx="3816424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014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 descr="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Social </a:t>
            </a:r>
            <a:r>
              <a:rPr lang="de-DE" b="1" dirty="0" err="1"/>
              <a:t>Identification</a:t>
            </a:r>
            <a:endParaRPr lang="de-DE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People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degrees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identities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18</a:t>
            </a:r>
            <a:endParaRPr lang="de-DE" dirty="0"/>
          </a:p>
        </p:txBody>
      </p:sp>
      <p:graphicFrame>
        <p:nvGraphicFramePr>
          <p:cNvPr id="6" name="Diagramm 5" descr=" 6"/>
          <p:cNvGraphicFramePr/>
          <p:nvPr>
            <p:extLst>
              <p:ext uri="{D42A27DB-BD31-4B8C-83A1-F6EECF244321}">
                <p14:modId xmlns:p14="http://schemas.microsoft.com/office/powerpoint/2010/main" val="1220187193"/>
              </p:ext>
            </p:extLst>
          </p:nvPr>
        </p:nvGraphicFramePr>
        <p:xfrm>
          <a:off x="899592" y="2780928"/>
          <a:ext cx="3816424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Diagramm 10" descr=" 11"/>
          <p:cNvGraphicFramePr/>
          <p:nvPr>
            <p:extLst>
              <p:ext uri="{D42A27DB-BD31-4B8C-83A1-F6EECF244321}">
                <p14:modId xmlns:p14="http://schemas.microsoft.com/office/powerpoint/2010/main" val="1047020486"/>
              </p:ext>
            </p:extLst>
          </p:nvPr>
        </p:nvGraphicFramePr>
        <p:xfrm>
          <a:off x="4572000" y="2852936"/>
          <a:ext cx="3816424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2" descr=" 409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3068960"/>
            <a:ext cx="120013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2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2</a:t>
            </a:r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xmlns="" id="{B0FB78DA-DB0D-4E62-90A2-8B2265B3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93" y="2492896"/>
            <a:ext cx="7775575" cy="2376264"/>
          </a:xfrm>
        </p:spPr>
        <p:txBody>
          <a:bodyPr/>
          <a:lstStyle/>
          <a:p>
            <a:r>
              <a:rPr lang="de-DE" sz="7200" dirty="0" err="1">
                <a:latin typeface="Calibri" panose="020F0502020204030204" pitchFamily="34" charset="0"/>
              </a:rPr>
              <a:t>Psychology</a:t>
            </a:r>
            <a:r>
              <a:rPr lang="de-DE" sz="7200" dirty="0">
                <a:latin typeface="Calibri" panose="020F0502020204030204" pitchFamily="34" charset="0"/>
              </a:rPr>
              <a:t> </a:t>
            </a:r>
            <a:r>
              <a:rPr lang="de-DE" sz="7200" dirty="0" err="1">
                <a:latin typeface="Calibri" panose="020F0502020204030204" pitchFamily="34" charset="0"/>
              </a:rPr>
              <a:t>of</a:t>
            </a:r>
            <a:r>
              <a:rPr lang="de-DE" sz="7200" dirty="0">
                <a:latin typeface="Calibri" panose="020F0502020204030204" pitchFamily="34" charset="0"/>
              </a:rPr>
              <a:t> Groups</a:t>
            </a:r>
          </a:p>
        </p:txBody>
      </p:sp>
    </p:spTree>
    <p:extLst>
      <p:ext uri="{BB962C8B-B14F-4D97-AF65-F5344CB8AC3E}">
        <p14:creationId xmlns:p14="http://schemas.microsoft.com/office/powerpoint/2010/main" val="10234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 descr="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Social </a:t>
            </a:r>
            <a:r>
              <a:rPr lang="de-DE" b="1" dirty="0" err="1"/>
              <a:t>Identification</a:t>
            </a:r>
            <a:endParaRPr lang="de-DE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People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degrees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identities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18</a:t>
            </a:r>
            <a:endParaRPr lang="de-DE" dirty="0"/>
          </a:p>
        </p:txBody>
      </p:sp>
      <p:graphicFrame>
        <p:nvGraphicFramePr>
          <p:cNvPr id="6" name="Diagramm 5" descr=" 6"/>
          <p:cNvGraphicFramePr/>
          <p:nvPr>
            <p:extLst>
              <p:ext uri="{D42A27DB-BD31-4B8C-83A1-F6EECF244321}">
                <p14:modId xmlns:p14="http://schemas.microsoft.com/office/powerpoint/2010/main" val="3940208382"/>
              </p:ext>
            </p:extLst>
          </p:nvPr>
        </p:nvGraphicFramePr>
        <p:xfrm>
          <a:off x="899592" y="2780928"/>
          <a:ext cx="3816424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Diagramm 10" descr=" 11"/>
          <p:cNvGraphicFramePr/>
          <p:nvPr>
            <p:extLst>
              <p:ext uri="{D42A27DB-BD31-4B8C-83A1-F6EECF244321}">
                <p14:modId xmlns:p14="http://schemas.microsoft.com/office/powerpoint/2010/main" val="3828223744"/>
              </p:ext>
            </p:extLst>
          </p:nvPr>
        </p:nvGraphicFramePr>
        <p:xfrm>
          <a:off x="4572000" y="2852936"/>
          <a:ext cx="3816424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2" descr=" 409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3068960"/>
            <a:ext cx="120013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 409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45933"/>
            <a:ext cx="1868933" cy="114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92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Identity </a:t>
            </a:r>
            <a:r>
              <a:rPr lang="de-DE" b="1" dirty="0" err="1"/>
              <a:t>Salience</a:t>
            </a:r>
            <a:endParaRPr lang="de-DE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People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degrees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identities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/>
              <a:t>not a </a:t>
            </a:r>
            <a:r>
              <a:rPr lang="de-DE" b="1" dirty="0" err="1"/>
              <a:t>static</a:t>
            </a:r>
            <a:r>
              <a:rPr lang="de-DE" b="1" dirty="0"/>
              <a:t> </a:t>
            </a:r>
            <a:r>
              <a:rPr lang="de-DE" b="1" dirty="0" err="1"/>
              <a:t>property</a:t>
            </a:r>
            <a:r>
              <a:rPr lang="de-DE" b="1" dirty="0"/>
              <a:t> </a:t>
            </a:r>
            <a:r>
              <a:rPr lang="de-DE" dirty="0"/>
              <a:t>but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19</a:t>
            </a:r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522738635"/>
              </p:ext>
            </p:extLst>
          </p:nvPr>
        </p:nvGraphicFramePr>
        <p:xfrm>
          <a:off x="6516216" y="4189409"/>
          <a:ext cx="2016224" cy="1368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86860"/>
            <a:ext cx="2304256" cy="11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79311382"/>
              </p:ext>
            </p:extLst>
          </p:nvPr>
        </p:nvGraphicFramePr>
        <p:xfrm>
          <a:off x="899592" y="5460110"/>
          <a:ext cx="1836004" cy="1512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747949928"/>
              </p:ext>
            </p:extLst>
          </p:nvPr>
        </p:nvGraphicFramePr>
        <p:xfrm>
          <a:off x="6516216" y="5460110"/>
          <a:ext cx="1800200" cy="12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769768"/>
            <a:ext cx="1385194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Gerade Verbindung mit Pfeil 6"/>
          <p:cNvCxnSpPr>
            <a:stCxn id="19" idx="3"/>
          </p:cNvCxnSpPr>
          <p:nvPr/>
        </p:nvCxnSpPr>
        <p:spPr>
          <a:xfrm flipV="1">
            <a:off x="5080316" y="4873486"/>
            <a:ext cx="1363892" cy="2838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19" idx="1"/>
          </p:cNvCxnSpPr>
          <p:nvPr/>
        </p:nvCxnSpPr>
        <p:spPr>
          <a:xfrm flipH="1" flipV="1">
            <a:off x="2987824" y="4873486"/>
            <a:ext cx="1164909" cy="2838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m 18"/>
          <p:cNvGraphicFramePr/>
          <p:nvPr>
            <p:extLst>
              <p:ext uri="{D42A27DB-BD31-4B8C-83A1-F6EECF244321}">
                <p14:modId xmlns:p14="http://schemas.microsoft.com/office/powerpoint/2010/main" val="1511971680"/>
              </p:ext>
            </p:extLst>
          </p:nvPr>
        </p:nvGraphicFramePr>
        <p:xfrm>
          <a:off x="4152733" y="4876736"/>
          <a:ext cx="927583" cy="561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73198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Meta-</a:t>
            </a:r>
            <a:r>
              <a:rPr lang="de-DE" b="1" dirty="0" err="1"/>
              <a:t>Contrast</a:t>
            </a:r>
            <a:r>
              <a:rPr lang="de-DE" b="1" dirty="0"/>
              <a:t> </a:t>
            </a:r>
            <a:r>
              <a:rPr lang="de-DE" b="1" dirty="0" err="1"/>
              <a:t>Principle</a:t>
            </a:r>
            <a:endParaRPr lang="de-DE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People will form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salient</a:t>
            </a:r>
            <a:r>
              <a:rPr lang="de-DE" dirty="0"/>
              <a:t> </a:t>
            </a:r>
            <a:r>
              <a:rPr lang="de-DE" dirty="0" err="1"/>
              <a:t>identity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.</a:t>
            </a:r>
          </a:p>
          <a:p>
            <a:pPr lvl="2"/>
            <a:r>
              <a:rPr lang="de-DE" sz="2000" dirty="0"/>
              <a:t>Music Festival -&gt; Music Taste</a:t>
            </a:r>
          </a:p>
          <a:p>
            <a:pPr lvl="2"/>
            <a:r>
              <a:rPr lang="de-DE" sz="2000" dirty="0"/>
              <a:t>Football </a:t>
            </a:r>
            <a:r>
              <a:rPr lang="de-DE" sz="2000" dirty="0" err="1"/>
              <a:t>game</a:t>
            </a:r>
            <a:r>
              <a:rPr lang="de-DE" sz="2000" dirty="0"/>
              <a:t> -&gt; Teams</a:t>
            </a:r>
          </a:p>
          <a:p>
            <a:pPr lvl="2"/>
            <a:r>
              <a:rPr lang="de-DE" sz="2000" dirty="0" err="1"/>
              <a:t>Vacation</a:t>
            </a:r>
            <a:r>
              <a:rPr lang="de-DE" sz="2000" dirty="0"/>
              <a:t> Resort -&gt; </a:t>
            </a:r>
            <a:r>
              <a:rPr lang="de-DE" sz="2000" dirty="0" err="1"/>
              <a:t>Nationality</a:t>
            </a:r>
            <a:endParaRPr lang="de-DE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Groups will form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minimizing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endParaRPr lang="de-DE" dirty="0"/>
          </a:p>
          <a:p>
            <a:pPr lvl="2"/>
            <a:r>
              <a:rPr lang="de-DE" sz="2000" dirty="0"/>
              <a:t>Ingroup : </a:t>
            </a:r>
            <a:r>
              <a:rPr lang="de-DE" sz="2000" dirty="0" err="1"/>
              <a:t>Similarities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maximized</a:t>
            </a:r>
            <a:endParaRPr lang="de-DE" sz="2000" dirty="0"/>
          </a:p>
          <a:p>
            <a:pPr lvl="2"/>
            <a:r>
              <a:rPr lang="de-DE" sz="2000" dirty="0"/>
              <a:t>Outgroup: </a:t>
            </a:r>
            <a:r>
              <a:rPr lang="de-DE" sz="2000" dirty="0" err="1"/>
              <a:t>Differences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maximized</a:t>
            </a:r>
            <a:endParaRPr lang="de-DE" sz="20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20</a:t>
            </a:r>
            <a:endParaRPr lang="de-DE" dirty="0"/>
          </a:p>
        </p:txBody>
      </p:sp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3869019412"/>
              </p:ext>
            </p:extLst>
          </p:nvPr>
        </p:nvGraphicFramePr>
        <p:xfrm>
          <a:off x="6516216" y="5460110"/>
          <a:ext cx="1800200" cy="12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2357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Meta-</a:t>
            </a:r>
            <a:r>
              <a:rPr lang="de-DE" b="1" dirty="0" err="1"/>
              <a:t>Contrast</a:t>
            </a:r>
            <a:r>
              <a:rPr lang="de-DE" b="1" dirty="0"/>
              <a:t> </a:t>
            </a:r>
            <a:r>
              <a:rPr lang="de-DE" b="1" dirty="0" err="1"/>
              <a:t>Principle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21</a:t>
            </a:r>
            <a:endParaRPr lang="de-DE" dirty="0"/>
          </a:p>
        </p:txBody>
      </p:sp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1115910548"/>
              </p:ext>
            </p:extLst>
          </p:nvPr>
        </p:nvGraphicFramePr>
        <p:xfrm>
          <a:off x="6516216" y="5460110"/>
          <a:ext cx="1800200" cy="12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146" name="Picture 2" descr="C:\Users\kohnejn\Dropbox\Bremen-2018\R-scripts\Rplot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39" y="2340427"/>
            <a:ext cx="4930625" cy="364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kohnejn\Dropbox\Bremen-2018\R-scripts\Rplot01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060847"/>
            <a:ext cx="2843086" cy="210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367" y="4221088"/>
            <a:ext cx="2710479" cy="20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 Verbindung mit Pfeil 5"/>
          <p:cNvCxnSpPr/>
          <p:nvPr/>
        </p:nvCxnSpPr>
        <p:spPr>
          <a:xfrm flipV="1">
            <a:off x="3995936" y="3112891"/>
            <a:ext cx="1656184" cy="820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3995936" y="4387844"/>
            <a:ext cx="1800200" cy="7693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1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1"/>
            <a:ext cx="7776219" cy="1396752"/>
          </a:xfrm>
        </p:spPr>
        <p:txBody>
          <a:bodyPr>
            <a:normAutofit/>
          </a:bodyPr>
          <a:lstStyle/>
          <a:p>
            <a:r>
              <a:rPr lang="de-DE" b="1" dirty="0"/>
              <a:t>In-group </a:t>
            </a:r>
            <a:r>
              <a:rPr lang="de-DE" b="1" dirty="0" err="1"/>
              <a:t>favoritism</a:t>
            </a:r>
            <a:endParaRPr lang="de-DE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Even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/>
              <a:t>minimal </a:t>
            </a:r>
            <a:r>
              <a:rPr lang="de-DE" b="1" dirty="0" err="1"/>
              <a:t>groups</a:t>
            </a:r>
            <a:r>
              <a:rPr lang="de-DE" b="1" dirty="0"/>
              <a:t>, </a:t>
            </a:r>
            <a:r>
              <a:rPr lang="de-DE" dirty="0" err="1"/>
              <a:t>people</a:t>
            </a:r>
            <a:r>
              <a:rPr lang="de-DE" dirty="0"/>
              <a:t> will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in-group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favorably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22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287661"/>
            <a:ext cx="403228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Inhaltsplatzhalter 2"/>
          <p:cNvSpPr txBox="1">
            <a:spLocks/>
          </p:cNvSpPr>
          <p:nvPr/>
        </p:nvSpPr>
        <p:spPr>
          <a:xfrm>
            <a:off x="648866" y="3284984"/>
            <a:ext cx="3923134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8748F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8748F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8748F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8748F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8748F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Minimal Groups: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history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contact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membership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dirty="0"/>
          </a:p>
          <a:p>
            <a:pPr lvl="1"/>
            <a:endParaRPr lang="de-DE" sz="1600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72871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 lnSpcReduction="10000"/>
          </a:bodyPr>
          <a:lstStyle/>
          <a:p>
            <a:r>
              <a:rPr lang="de-DE" b="1" dirty="0"/>
              <a:t>Group Formation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/>
              <a:t>Individual </a:t>
            </a:r>
            <a:r>
              <a:rPr lang="de-DE" u="sng" dirty="0" err="1"/>
              <a:t>Differences</a:t>
            </a:r>
            <a:r>
              <a:rPr lang="de-DE" u="sng" dirty="0"/>
              <a:t>:</a:t>
            </a:r>
          </a:p>
          <a:p>
            <a:pPr lvl="2"/>
            <a:r>
              <a:rPr lang="de-DE" dirty="0"/>
              <a:t>High Extraversion</a:t>
            </a:r>
          </a:p>
          <a:p>
            <a:pPr lvl="2"/>
            <a:r>
              <a:rPr lang="de-DE" dirty="0"/>
              <a:t>High </a:t>
            </a:r>
            <a:r>
              <a:rPr lang="de-DE" dirty="0" err="1"/>
              <a:t>Agreeableness</a:t>
            </a:r>
            <a:endParaRPr lang="de-DE" dirty="0"/>
          </a:p>
          <a:p>
            <a:pPr lvl="2"/>
            <a:r>
              <a:rPr lang="de-DE" dirty="0"/>
              <a:t>High </a:t>
            </a:r>
            <a:r>
              <a:rPr lang="de-DE" dirty="0" err="1"/>
              <a:t>Relationality</a:t>
            </a:r>
            <a:endParaRPr lang="de-DE" dirty="0"/>
          </a:p>
          <a:p>
            <a:pPr lvl="2"/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/>
              <a:t>Gender </a:t>
            </a:r>
            <a:r>
              <a:rPr lang="de-DE" u="sng" dirty="0" err="1"/>
              <a:t>Tendencies</a:t>
            </a:r>
            <a:r>
              <a:rPr lang="de-DE" u="sng" dirty="0"/>
              <a:t>:</a:t>
            </a:r>
          </a:p>
          <a:p>
            <a:pPr lvl="2"/>
            <a:r>
              <a:rPr lang="de-DE" dirty="0"/>
              <a:t>Women: </a:t>
            </a:r>
            <a:r>
              <a:rPr lang="de-DE" dirty="0" err="1"/>
              <a:t>Smaller</a:t>
            </a:r>
            <a:r>
              <a:rPr lang="de-DE" dirty="0"/>
              <a:t>, </a:t>
            </a:r>
            <a:r>
              <a:rPr lang="de-DE" dirty="0" err="1"/>
              <a:t>supportive</a:t>
            </a:r>
            <a:r>
              <a:rPr lang="de-DE" dirty="0"/>
              <a:t>,</a:t>
            </a:r>
          </a:p>
          <a:p>
            <a:pPr marL="914400" lvl="2" indent="0">
              <a:buNone/>
            </a:pPr>
            <a:r>
              <a:rPr lang="de-DE" dirty="0" err="1"/>
              <a:t>Relationship-oriented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  <a:p>
            <a:pPr lvl="2"/>
            <a:r>
              <a:rPr lang="de-DE" dirty="0" err="1"/>
              <a:t>Men</a:t>
            </a:r>
            <a:r>
              <a:rPr lang="de-DE" dirty="0"/>
              <a:t>: Larger, </a:t>
            </a:r>
            <a:r>
              <a:rPr lang="de-DE" dirty="0" err="1"/>
              <a:t>competetive</a:t>
            </a:r>
            <a:r>
              <a:rPr lang="de-DE" dirty="0"/>
              <a:t>,</a:t>
            </a:r>
          </a:p>
          <a:p>
            <a:pPr marL="914400" lvl="2" indent="0">
              <a:buNone/>
            </a:pPr>
            <a:r>
              <a:rPr lang="de-DE" dirty="0"/>
              <a:t>Goal-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/>
              <a:t>groups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23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137743" cy="260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942" y="4231035"/>
            <a:ext cx="1068710" cy="106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Ähnliches F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445224"/>
            <a:ext cx="1604226" cy="90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8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288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/>
              <a:t>Group Formation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err="1"/>
              <a:t>Motivations</a:t>
            </a:r>
            <a:r>
              <a:rPr lang="de-DE" u="sng" dirty="0"/>
              <a:t>:</a:t>
            </a:r>
          </a:p>
          <a:p>
            <a:pPr lvl="2"/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Belong</a:t>
            </a:r>
            <a:endParaRPr lang="de-DE" dirty="0"/>
          </a:p>
          <a:p>
            <a:pPr lvl="2"/>
            <a:r>
              <a:rPr lang="de-DE" dirty="0"/>
              <a:t>Status / Power</a:t>
            </a:r>
          </a:p>
          <a:p>
            <a:pPr lvl="2"/>
            <a:r>
              <a:rPr lang="de-DE" dirty="0"/>
              <a:t>Support</a:t>
            </a:r>
          </a:p>
          <a:p>
            <a:pPr lvl="2"/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/>
              <a:t>Attachment Style:</a:t>
            </a:r>
          </a:p>
          <a:p>
            <a:pPr lvl="2"/>
            <a:r>
              <a:rPr lang="de-DE" dirty="0"/>
              <a:t>Secure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24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61048"/>
            <a:ext cx="367511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29534"/>
            <a:ext cx="3686602" cy="2075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15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/>
              <a:t>Group Formation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err="1"/>
              <a:t>Situational</a:t>
            </a:r>
            <a:r>
              <a:rPr lang="de-DE" u="sng" dirty="0"/>
              <a:t> </a:t>
            </a:r>
            <a:r>
              <a:rPr lang="de-DE" u="sng" dirty="0" err="1"/>
              <a:t>Factors</a:t>
            </a:r>
            <a:r>
              <a:rPr lang="de-DE" u="sng" dirty="0"/>
              <a:t>:</a:t>
            </a:r>
          </a:p>
          <a:p>
            <a:pPr lvl="2"/>
            <a:r>
              <a:rPr lang="de-DE" dirty="0"/>
              <a:t>Prior positive </a:t>
            </a:r>
            <a:r>
              <a:rPr lang="de-DE" dirty="0" err="1"/>
              <a:t>experience</a:t>
            </a:r>
            <a:endParaRPr lang="de-DE" dirty="0"/>
          </a:p>
          <a:p>
            <a:pPr lvl="2"/>
            <a:r>
              <a:rPr lang="de-DE" dirty="0"/>
              <a:t>„</a:t>
            </a:r>
            <a:r>
              <a:rPr lang="de-DE" dirty="0" err="1"/>
              <a:t>Misery</a:t>
            </a:r>
            <a:r>
              <a:rPr lang="de-DE" dirty="0"/>
              <a:t> </a:t>
            </a:r>
            <a:r>
              <a:rPr lang="de-DE" dirty="0" err="1"/>
              <a:t>loves</a:t>
            </a:r>
            <a:r>
              <a:rPr lang="de-DE" dirty="0"/>
              <a:t> miserable </a:t>
            </a:r>
            <a:r>
              <a:rPr lang="de-DE" dirty="0" err="1"/>
              <a:t>company</a:t>
            </a:r>
            <a:r>
              <a:rPr lang="de-DE" dirty="0"/>
              <a:t>“</a:t>
            </a:r>
          </a:p>
          <a:p>
            <a:pPr lvl="2"/>
            <a:r>
              <a:rPr lang="de-DE" dirty="0"/>
              <a:t>Emotional </a:t>
            </a:r>
            <a:r>
              <a:rPr lang="de-DE" dirty="0" err="1"/>
              <a:t>Loneliness</a:t>
            </a:r>
            <a:endParaRPr lang="de-DE" dirty="0"/>
          </a:p>
          <a:p>
            <a:pPr lvl="2"/>
            <a:r>
              <a:rPr lang="de-DE" dirty="0"/>
              <a:t>Social </a:t>
            </a:r>
            <a:r>
              <a:rPr lang="de-DE" dirty="0" err="1"/>
              <a:t>Loneliness</a:t>
            </a:r>
            <a:endParaRPr lang="de-DE" dirty="0"/>
          </a:p>
          <a:p>
            <a:pPr lvl="2"/>
            <a:r>
              <a:rPr lang="de-DE" dirty="0"/>
              <a:t>Support</a:t>
            </a:r>
          </a:p>
          <a:p>
            <a:pPr lvl="3"/>
            <a:r>
              <a:rPr lang="de-DE" dirty="0" err="1"/>
              <a:t>Belonging</a:t>
            </a:r>
            <a:endParaRPr lang="de-DE" dirty="0"/>
          </a:p>
          <a:p>
            <a:pPr lvl="3"/>
            <a:r>
              <a:rPr lang="de-DE" dirty="0" err="1"/>
              <a:t>Informational</a:t>
            </a:r>
            <a:r>
              <a:rPr lang="de-DE" dirty="0"/>
              <a:t> </a:t>
            </a:r>
            <a:r>
              <a:rPr lang="de-DE" dirty="0" err="1"/>
              <a:t>support</a:t>
            </a:r>
            <a:endParaRPr lang="de-DE" dirty="0"/>
          </a:p>
          <a:p>
            <a:pPr lvl="3"/>
            <a:r>
              <a:rPr lang="de-DE" dirty="0"/>
              <a:t>Emotional </a:t>
            </a:r>
            <a:r>
              <a:rPr lang="de-DE" dirty="0" err="1"/>
              <a:t>support</a:t>
            </a:r>
            <a:endParaRPr lang="de-DE" dirty="0"/>
          </a:p>
          <a:p>
            <a:pPr lvl="3"/>
            <a:r>
              <a:rPr lang="de-DE" dirty="0"/>
              <a:t>Instrumental </a:t>
            </a:r>
            <a:r>
              <a:rPr lang="de-DE" dirty="0" err="1"/>
              <a:t>support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25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603139"/>
            <a:ext cx="2808312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4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/>
              <a:t>Group Formation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err="1"/>
              <a:t>Attraction</a:t>
            </a:r>
            <a:r>
              <a:rPr lang="de-DE" u="sng" dirty="0"/>
              <a:t>:</a:t>
            </a:r>
          </a:p>
          <a:p>
            <a:pPr lvl="2"/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principle</a:t>
            </a:r>
            <a:endParaRPr lang="de-DE" dirty="0"/>
          </a:p>
          <a:p>
            <a:pPr lvl="2"/>
            <a:r>
              <a:rPr lang="de-DE" dirty="0"/>
              <a:t>Elaboration </a:t>
            </a:r>
            <a:r>
              <a:rPr lang="de-DE" dirty="0" err="1"/>
              <a:t>principle</a:t>
            </a:r>
            <a:endParaRPr lang="de-DE" dirty="0"/>
          </a:p>
          <a:p>
            <a:pPr lvl="2"/>
            <a:r>
              <a:rPr lang="de-DE" dirty="0" err="1"/>
              <a:t>Familiarity</a:t>
            </a:r>
            <a:r>
              <a:rPr lang="de-DE" dirty="0"/>
              <a:t> </a:t>
            </a:r>
            <a:r>
              <a:rPr lang="de-DE" dirty="0" err="1"/>
              <a:t>Principle</a:t>
            </a:r>
            <a:endParaRPr lang="de-DE" dirty="0"/>
          </a:p>
          <a:p>
            <a:pPr lvl="2"/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Principle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26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977" y="3591766"/>
            <a:ext cx="38100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653136"/>
            <a:ext cx="33337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12776"/>
            <a:ext cx="2316485" cy="20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3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83569" y="1600200"/>
                <a:ext cx="8280919" cy="46371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b="1" dirty="0"/>
                  <a:t>Group Formation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de-DE" u="sng" dirty="0" err="1"/>
                  <a:t>Behavioral</a:t>
                </a:r>
                <a:r>
                  <a:rPr lang="de-DE" u="sng" dirty="0"/>
                  <a:t> Economics </a:t>
                </a:r>
                <a:r>
                  <a:rPr lang="de-DE" sz="1000" dirty="0"/>
                  <a:t>(Thibault &amp; </a:t>
                </a:r>
                <a:r>
                  <a:rPr lang="de-DE" sz="1000" dirty="0" err="1"/>
                  <a:t>Keely</a:t>
                </a:r>
                <a:r>
                  <a:rPr lang="de-DE" sz="1000" dirty="0"/>
                  <a:t>, 1958)</a:t>
                </a:r>
              </a:p>
              <a:p>
                <a:pPr lvl="2"/>
                <a:r>
                  <a:rPr lang="de-DE" dirty="0"/>
                  <a:t>People </a:t>
                </a:r>
                <a:r>
                  <a:rPr lang="de-DE" dirty="0" err="1"/>
                  <a:t>as</a:t>
                </a:r>
                <a:r>
                  <a:rPr lang="de-DE" dirty="0"/>
                  <a:t> rational </a:t>
                </a:r>
                <a:r>
                  <a:rPr lang="de-DE" dirty="0" err="1"/>
                  <a:t>agents</a:t>
                </a:r>
                <a:endParaRPr lang="de-DE" dirty="0"/>
              </a:p>
              <a:p>
                <a:pPr lvl="2"/>
                <a:r>
                  <a:rPr lang="de-DE" dirty="0" err="1"/>
                  <a:t>Seek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:r>
                  <a:rPr lang="de-DE" dirty="0" err="1"/>
                  <a:t>rewards</a:t>
                </a:r>
                <a:endParaRPr lang="de-DE" dirty="0"/>
              </a:p>
              <a:p>
                <a:pPr lvl="2"/>
                <a:r>
                  <a:rPr lang="de-DE" dirty="0" err="1"/>
                  <a:t>Seek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costs</a:t>
                </a:r>
                <a:endParaRPr lang="de-DE" dirty="0"/>
              </a:p>
              <a:p>
                <a:pPr lvl="2"/>
                <a:endParaRPr lang="de-DE" dirty="0"/>
              </a:p>
              <a:p>
                <a:pPr marL="914400" lvl="2" indent="0">
                  <a:buNone/>
                </a:pPr>
                <a:r>
                  <a:rPr lang="de-DE" b="0" dirty="0"/>
                  <a:t>Group Utility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𝐶𝑜𝑠𝑡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𝑅𝑒𝑤𝑎𝑟𝑑𝑠</m:t>
                        </m:r>
                      </m:den>
                    </m:f>
                  </m:oMath>
                </a14:m>
                <a:endParaRPr lang="de-DE" b="0" dirty="0"/>
              </a:p>
              <a:p>
                <a:pPr marL="914400" lvl="2" indent="0">
                  <a:buNone/>
                </a:pPr>
                <a:endParaRPr lang="de-DE" b="0" dirty="0"/>
              </a:p>
              <a:p>
                <a:pPr marL="914400" lvl="2" indent="0">
                  <a:buNone/>
                </a:pPr>
                <a:r>
                  <a:rPr lang="de-DE" dirty="0" err="1"/>
                  <a:t>Comparison</a:t>
                </a:r>
                <a:r>
                  <a:rPr lang="de-DE" dirty="0"/>
                  <a:t> Level = </a:t>
                </a:r>
                <a:r>
                  <a:rPr lang="el-GR" dirty="0"/>
                  <a:t>μ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de-DE" i="1">
                            <a:latin typeface="Cambria Math"/>
                          </a:rPr>
                        </m:ctrlPr>
                      </m:fPr>
                      <m:num>
                        <m:r>
                          <a:rPr lang="de-DE" i="1">
                            <a:latin typeface="Cambria Math"/>
                          </a:rPr>
                          <m:t>𝐶𝑜𝑠𝑡</m:t>
                        </m:r>
                        <m:r>
                          <a:rPr lang="de-DE" b="0" i="1" smtClean="0">
                            <a:latin typeface="Cambria Math"/>
                          </a:rPr>
                          <m:t> </m:t>
                        </m:r>
                        <m:r>
                          <a:rPr lang="de-DE" b="0" i="1" baseline="-25000" smtClean="0">
                            <a:latin typeface="Cambria Math"/>
                          </a:rPr>
                          <m:t>𝑝𝑟𝑒𝑣𝑖𝑜𝑢𝑠</m:t>
                        </m:r>
                      </m:num>
                      <m:den>
                        <m:r>
                          <a:rPr lang="de-DE" i="1">
                            <a:latin typeface="Cambria Math"/>
                          </a:rPr>
                          <m:t>𝑅𝑒𝑤𝑎𝑟𝑑𝑠</m:t>
                        </m:r>
                        <m:r>
                          <a:rPr lang="de-DE" b="0" i="1" smtClean="0">
                            <a:latin typeface="Cambria Math"/>
                          </a:rPr>
                          <m:t> </m:t>
                        </m:r>
                        <m:r>
                          <a:rPr lang="de-DE" b="0" i="1" baseline="-25000" smtClean="0">
                            <a:latin typeface="Cambria Math"/>
                          </a:rPr>
                          <m:t>𝑝𝑟𝑒𝑣𝑖𝑜𝑢𝑠</m:t>
                        </m:r>
                      </m:den>
                    </m:f>
                  </m:oMath>
                </a14:m>
                <a:r>
                  <a:rPr lang="de-DE" dirty="0"/>
                  <a:t>)</a:t>
                </a:r>
              </a:p>
              <a:p>
                <a:pPr marL="914400" lvl="2" indent="0">
                  <a:buNone/>
                </a:pPr>
                <a:endParaRPr lang="de-DE" dirty="0"/>
              </a:p>
              <a:p>
                <a:pPr marL="914400" lvl="2" indent="0">
                  <a:buNone/>
                </a:pPr>
                <a:r>
                  <a:rPr lang="de-DE" b="0" dirty="0" err="1"/>
                  <a:t>Comparison</a:t>
                </a:r>
                <a:r>
                  <a:rPr lang="de-DE" b="0" dirty="0"/>
                  <a:t> Level </a:t>
                </a:r>
                <a:r>
                  <a:rPr lang="de-DE" b="0" baseline="-25000" dirty="0"/>
                  <a:t>alt </a:t>
                </a:r>
                <a:r>
                  <a:rPr lang="de-DE" b="0" dirty="0"/>
                  <a:t>=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de-DE" i="1">
                            <a:latin typeface="Cambria Math"/>
                          </a:rPr>
                        </m:ctrlPr>
                      </m:fPr>
                      <m:num>
                        <m:r>
                          <a:rPr lang="de-DE" i="1">
                            <a:latin typeface="Cambria Math"/>
                          </a:rPr>
                          <m:t>𝐶𝑜𝑠𝑡</m:t>
                        </m:r>
                        <m:r>
                          <a:rPr lang="de-DE" i="1">
                            <a:latin typeface="Cambria Math"/>
                          </a:rPr>
                          <m:t> </m:t>
                        </m:r>
                        <m:r>
                          <a:rPr lang="de-DE" b="0" i="1" baseline="-25000" smtClean="0">
                            <a:latin typeface="Cambria Math"/>
                          </a:rPr>
                          <m:t>𝑎𝑙𝑡𝑒𝑟𝑛𝑎𝑡𝑖𝑣𝑒</m:t>
                        </m:r>
                      </m:num>
                      <m:den>
                        <m:r>
                          <a:rPr lang="de-DE" i="1">
                            <a:latin typeface="Cambria Math"/>
                          </a:rPr>
                          <m:t>𝑅𝑒𝑤𝑎𝑟𝑑𝑠</m:t>
                        </m:r>
                        <m:r>
                          <a:rPr lang="de-DE" i="1">
                            <a:latin typeface="Cambria Math"/>
                          </a:rPr>
                          <m:t> </m:t>
                        </m:r>
                        <m:r>
                          <a:rPr lang="de-DE" b="0" i="1" baseline="-25000" smtClean="0">
                            <a:latin typeface="Cambria Math"/>
                          </a:rPr>
                          <m:t>𝑎𝑙𝑡𝑒𝑟𝑛𝑎𝑡𝑖𝑣𝑒</m:t>
                        </m:r>
                      </m:den>
                    </m:f>
                  </m:oMath>
                </a14:m>
                <a:endParaRPr lang="de-DE" b="0" baseline="-25000" dirty="0"/>
              </a:p>
              <a:p>
                <a:pPr marL="914400" lvl="2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sz="1400" b="1" dirty="0"/>
              </a:p>
              <a:p>
                <a:pPr lvl="1"/>
                <a:endParaRPr lang="de-DE" sz="1600" b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de-DE" sz="2000" dirty="0"/>
              </a:p>
              <a:p>
                <a:endParaRPr lang="de-DE" sz="105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9" y="1600200"/>
                <a:ext cx="8280919" cy="4637111"/>
              </a:xfrm>
              <a:blipFill rotWithShape="1">
                <a:blip r:embed="rId3"/>
                <a:stretch>
                  <a:fillRect l="-1104" t="-1974" b="-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27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cxnSp>
        <p:nvCxnSpPr>
          <p:cNvPr id="8" name="Gerade Verbindung 7"/>
          <p:cNvCxnSpPr/>
          <p:nvPr/>
        </p:nvCxnSpPr>
        <p:spPr>
          <a:xfrm>
            <a:off x="7524328" y="1906442"/>
            <a:ext cx="0" cy="252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5796136" y="3176972"/>
            <a:ext cx="3096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5868144" y="2060848"/>
            <a:ext cx="3024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5796136" y="4416333"/>
            <a:ext cx="3096344" cy="2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6156176" y="1916832"/>
            <a:ext cx="0" cy="252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8892480" y="1916832"/>
            <a:ext cx="0" cy="252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5184068" y="2389530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 &gt; </a:t>
            </a:r>
            <a:r>
              <a:rPr lang="de-DE" dirty="0" err="1"/>
              <a:t>CL</a:t>
            </a:r>
            <a:r>
              <a:rPr lang="de-DE" baseline="-25000" dirty="0" err="1"/>
              <a:t>alt</a:t>
            </a:r>
            <a:endParaRPr lang="de-DE" baseline="-25000" dirty="0"/>
          </a:p>
        </p:txBody>
      </p:sp>
      <p:sp>
        <p:nvSpPr>
          <p:cNvPr id="27" name="Textfeld 26"/>
          <p:cNvSpPr txBox="1"/>
          <p:nvPr/>
        </p:nvSpPr>
        <p:spPr>
          <a:xfrm>
            <a:off x="5148064" y="3573016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 &lt; </a:t>
            </a:r>
            <a:r>
              <a:rPr lang="de-DE" dirty="0" err="1"/>
              <a:t>CL</a:t>
            </a:r>
            <a:r>
              <a:rPr lang="de-DE" baseline="-25000" dirty="0" err="1"/>
              <a:t>alt</a:t>
            </a:r>
            <a:endParaRPr lang="de-DE" baseline="-25000" dirty="0"/>
          </a:p>
        </p:txBody>
      </p:sp>
      <p:sp>
        <p:nvSpPr>
          <p:cNvPr id="28" name="Textfeld 27"/>
          <p:cNvSpPr txBox="1"/>
          <p:nvPr/>
        </p:nvSpPr>
        <p:spPr>
          <a:xfrm>
            <a:off x="6228184" y="1684353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 &gt; CL</a:t>
            </a:r>
            <a:endParaRPr lang="de-DE" baseline="-25000" dirty="0"/>
          </a:p>
        </p:txBody>
      </p:sp>
      <p:sp>
        <p:nvSpPr>
          <p:cNvPr id="29" name="Textfeld 28"/>
          <p:cNvSpPr txBox="1"/>
          <p:nvPr/>
        </p:nvSpPr>
        <p:spPr>
          <a:xfrm>
            <a:off x="7601459" y="1651948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 &lt; CL</a:t>
            </a:r>
            <a:endParaRPr lang="de-DE" baseline="-25000" dirty="0"/>
          </a:p>
        </p:txBody>
      </p:sp>
      <p:sp>
        <p:nvSpPr>
          <p:cNvPr id="24" name="Textfeld 23"/>
          <p:cNvSpPr txBox="1"/>
          <p:nvPr/>
        </p:nvSpPr>
        <p:spPr>
          <a:xfrm>
            <a:off x="6228184" y="2235642"/>
            <a:ext cx="1274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 err="1"/>
              <a:t>Join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  <a:p>
            <a:pPr marL="285750" indent="-285750">
              <a:buFontTx/>
              <a:buChar char="-"/>
            </a:pPr>
            <a:r>
              <a:rPr lang="de-DE" sz="1400" dirty="0" err="1"/>
              <a:t>satisfied</a:t>
            </a:r>
            <a:endParaRPr lang="de-DE" sz="1400" dirty="0"/>
          </a:p>
        </p:txBody>
      </p:sp>
      <p:sp>
        <p:nvSpPr>
          <p:cNvPr id="31" name="Textfeld 30"/>
          <p:cNvSpPr txBox="1"/>
          <p:nvPr/>
        </p:nvSpPr>
        <p:spPr>
          <a:xfrm>
            <a:off x="7576230" y="2235642"/>
            <a:ext cx="1388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 err="1"/>
              <a:t>Join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  <a:p>
            <a:pPr marL="285750" indent="-285750">
              <a:buFontTx/>
              <a:buChar char="-"/>
            </a:pPr>
            <a:r>
              <a:rPr lang="de-DE" sz="1400" dirty="0" err="1"/>
              <a:t>dissatisfied</a:t>
            </a:r>
            <a:endParaRPr lang="de-DE" sz="1400" dirty="0"/>
          </a:p>
        </p:txBody>
      </p:sp>
      <p:sp>
        <p:nvSpPr>
          <p:cNvPr id="32" name="Textfeld 31"/>
          <p:cNvSpPr txBox="1"/>
          <p:nvPr/>
        </p:nvSpPr>
        <p:spPr>
          <a:xfrm>
            <a:off x="6202955" y="3496072"/>
            <a:ext cx="1398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 err="1"/>
              <a:t>Doesn´t</a:t>
            </a:r>
            <a:r>
              <a:rPr lang="de-DE" sz="1400" dirty="0"/>
              <a:t> </a:t>
            </a:r>
            <a:r>
              <a:rPr lang="de-DE" sz="1400" dirty="0" err="1"/>
              <a:t>join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  <a:p>
            <a:pPr marL="285750" indent="-285750">
              <a:buFontTx/>
              <a:buChar char="-"/>
            </a:pPr>
            <a:r>
              <a:rPr lang="de-DE" sz="1400" dirty="0" err="1"/>
              <a:t>satisfied</a:t>
            </a:r>
            <a:endParaRPr lang="de-DE" sz="1400" dirty="0"/>
          </a:p>
        </p:txBody>
      </p:sp>
      <p:sp>
        <p:nvSpPr>
          <p:cNvPr id="33" name="Textfeld 32"/>
          <p:cNvSpPr txBox="1"/>
          <p:nvPr/>
        </p:nvSpPr>
        <p:spPr>
          <a:xfrm>
            <a:off x="7559600" y="3496072"/>
            <a:ext cx="1404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 err="1"/>
              <a:t>Doesn´t</a:t>
            </a:r>
            <a:r>
              <a:rPr lang="de-DE" sz="1400" dirty="0"/>
              <a:t> </a:t>
            </a:r>
            <a:r>
              <a:rPr lang="de-DE" sz="1400" dirty="0" err="1"/>
              <a:t>join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400" dirty="0"/>
          </a:p>
          <a:p>
            <a:pPr marL="285750" indent="-285750">
              <a:buFontTx/>
              <a:buChar char="-"/>
            </a:pPr>
            <a:r>
              <a:rPr lang="de-DE" sz="1400" dirty="0" err="1"/>
              <a:t>dissatisfied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083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latin typeface="Calibri" panose="020F0502020204030204" pitchFamily="34" charset="0"/>
              </a:rPr>
              <a:t>What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</a:rPr>
              <a:t>group</a:t>
            </a:r>
            <a:r>
              <a:rPr lang="de-DE" dirty="0">
                <a:latin typeface="Calibri" panose="020F0502020204030204" pitchFamily="34" charset="0"/>
              </a:rPr>
              <a:t>?</a:t>
            </a:r>
          </a:p>
          <a:p>
            <a:pPr lvl="1"/>
            <a:r>
              <a:rPr lang="de-DE" dirty="0"/>
              <a:t>„a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“</a:t>
            </a:r>
            <a:r>
              <a:rPr lang="de-DE" sz="1400" dirty="0"/>
              <a:t> (Cartwright &amp; Zander, 1968)</a:t>
            </a:r>
            <a:endParaRPr lang="de-DE" dirty="0"/>
          </a:p>
          <a:p>
            <a:pPr lvl="1"/>
            <a:r>
              <a:rPr lang="de-DE" dirty="0"/>
              <a:t>„a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stand in definite </a:t>
            </a:r>
            <a:r>
              <a:rPr lang="de-DE" dirty="0" err="1"/>
              <a:t>status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“ </a:t>
            </a:r>
            <a:r>
              <a:rPr lang="de-DE" sz="1400" dirty="0"/>
              <a:t>(Sherif &amp; Sherif, 1956)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„a </a:t>
            </a:r>
            <a:r>
              <a:rPr lang="de-DE" dirty="0" err="1">
                <a:latin typeface="Calibri" panose="020F0502020204030204" pitchFamily="34" charset="0"/>
              </a:rPr>
              <a:t>bounded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set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patterned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relations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among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members</a:t>
            </a:r>
            <a:r>
              <a:rPr lang="de-DE" dirty="0">
                <a:latin typeface="Calibri" panose="020F0502020204030204" pitchFamily="34" charset="0"/>
              </a:rPr>
              <a:t>“ </a:t>
            </a:r>
            <a:r>
              <a:rPr lang="de-DE" sz="1400" dirty="0"/>
              <a:t>(Arrow, McGrath &amp; </a:t>
            </a:r>
            <a:r>
              <a:rPr lang="de-DE" sz="1400" dirty="0" err="1"/>
              <a:t>Berdahl</a:t>
            </a:r>
            <a:r>
              <a:rPr lang="de-DE" sz="1400" dirty="0"/>
              <a:t>, 2000)</a:t>
            </a:r>
          </a:p>
          <a:p>
            <a:pPr lvl="1"/>
            <a:r>
              <a:rPr lang="de-DE" dirty="0"/>
              <a:t>„</a:t>
            </a:r>
            <a:r>
              <a:rPr lang="de-DE" dirty="0">
                <a:solidFill>
                  <a:srgbClr val="FF0000"/>
                </a:solidFill>
              </a:rPr>
              <a:t>A </a:t>
            </a:r>
            <a:r>
              <a:rPr lang="de-DE" dirty="0" err="1">
                <a:solidFill>
                  <a:srgbClr val="FF0000"/>
                </a:solidFill>
              </a:rPr>
              <a:t>group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collection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two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individuals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who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connected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within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social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relationships</a:t>
            </a:r>
            <a:r>
              <a:rPr lang="de-DE" dirty="0"/>
              <a:t>“ </a:t>
            </a:r>
            <a:r>
              <a:rPr lang="de-DE" sz="1400" dirty="0"/>
              <a:t>(Forsyth, 2010)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791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7893" y="2492896"/>
            <a:ext cx="7775575" cy="2376264"/>
          </a:xfrm>
        </p:spPr>
        <p:txBody>
          <a:bodyPr/>
          <a:lstStyle/>
          <a:p>
            <a:r>
              <a:rPr lang="de-DE" sz="7200" dirty="0" err="1">
                <a:latin typeface="Calibri" panose="020F0502020204030204" pitchFamily="34" charset="0"/>
              </a:rPr>
              <a:t>Psychology</a:t>
            </a:r>
            <a:r>
              <a:rPr lang="de-DE" sz="7200" dirty="0">
                <a:latin typeface="Calibri" panose="020F0502020204030204" pitchFamily="34" charset="0"/>
              </a:rPr>
              <a:t> </a:t>
            </a:r>
            <a:r>
              <a:rPr lang="de-DE" sz="7200" dirty="0" err="1">
                <a:latin typeface="Calibri" panose="020F0502020204030204" pitchFamily="34" charset="0"/>
              </a:rPr>
              <a:t>of</a:t>
            </a:r>
            <a:r>
              <a:rPr lang="de-DE" sz="7200" dirty="0">
                <a:latin typeface="Calibri" panose="020F0502020204030204" pitchFamily="34" charset="0"/>
              </a:rPr>
              <a:t> </a:t>
            </a:r>
            <a:r>
              <a:rPr lang="de-DE" sz="7200" dirty="0" err="1">
                <a:latin typeface="Calibri" panose="020F0502020204030204" pitchFamily="34" charset="0"/>
              </a:rPr>
              <a:t>Norms</a:t>
            </a:r>
            <a:endParaRPr lang="de-DE" sz="7200" dirty="0"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28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Norms</a:t>
            </a:r>
            <a:r>
              <a:rPr lang="de-DE" b="1" dirty="0"/>
              <a:t>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„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rules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Action“ </a:t>
            </a:r>
            <a:r>
              <a:rPr lang="de-DE" sz="1100" dirty="0"/>
              <a:t>(Burns, Baumgartner &amp; </a:t>
            </a:r>
            <a:r>
              <a:rPr lang="de-DE" sz="1100" dirty="0" err="1"/>
              <a:t>DeVille</a:t>
            </a:r>
            <a:r>
              <a:rPr lang="de-DE" sz="1100" dirty="0"/>
              <a:t>, 1985)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„</a:t>
            </a:r>
            <a:r>
              <a:rPr lang="de-DE" dirty="0" err="1"/>
              <a:t>Social</a:t>
            </a:r>
            <a:r>
              <a:rPr lang="de-DE" dirty="0"/>
              <a:t> Standards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accepted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substantial </a:t>
            </a:r>
            <a:r>
              <a:rPr lang="de-DE" dirty="0" err="1"/>
              <a:t>proportion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“ </a:t>
            </a:r>
            <a:r>
              <a:rPr lang="de-DE" sz="1100" dirty="0"/>
              <a:t>(Forsyth, 2007)</a:t>
            </a:r>
          </a:p>
          <a:p>
            <a:pPr lvl="2"/>
            <a:r>
              <a:rPr lang="de-DE" dirty="0" err="1"/>
              <a:t>Prescriptive</a:t>
            </a:r>
            <a:r>
              <a:rPr lang="de-DE" dirty="0"/>
              <a:t> </a:t>
            </a:r>
            <a:r>
              <a:rPr lang="de-DE" dirty="0" err="1"/>
              <a:t>Norms</a:t>
            </a:r>
            <a:endParaRPr lang="de-DE" dirty="0"/>
          </a:p>
          <a:p>
            <a:pPr lvl="2"/>
            <a:r>
              <a:rPr lang="de-DE" dirty="0" err="1"/>
              <a:t>Proscriptive</a:t>
            </a:r>
            <a:r>
              <a:rPr lang="de-DE" dirty="0"/>
              <a:t> </a:t>
            </a:r>
            <a:r>
              <a:rPr lang="de-DE" dirty="0" err="1"/>
              <a:t>Norms</a:t>
            </a:r>
            <a:endParaRPr lang="de-DE" dirty="0"/>
          </a:p>
          <a:p>
            <a:pPr lvl="2"/>
            <a:r>
              <a:rPr lang="de-DE" dirty="0" err="1"/>
              <a:t>Descriptive</a:t>
            </a:r>
            <a:r>
              <a:rPr lang="de-DE" dirty="0"/>
              <a:t> </a:t>
            </a:r>
            <a:r>
              <a:rPr lang="de-DE" dirty="0" err="1"/>
              <a:t>Norms</a:t>
            </a:r>
            <a:endParaRPr lang="de-DE" dirty="0"/>
          </a:p>
          <a:p>
            <a:pPr lvl="2"/>
            <a:r>
              <a:rPr lang="de-DE" dirty="0" err="1"/>
              <a:t>Injunctive</a:t>
            </a:r>
            <a:r>
              <a:rPr lang="de-DE" dirty="0"/>
              <a:t> </a:t>
            </a:r>
            <a:r>
              <a:rPr lang="de-DE" dirty="0" err="1"/>
              <a:t>Norms</a:t>
            </a:r>
            <a:endParaRPr lang="de-DE" dirty="0"/>
          </a:p>
          <a:p>
            <a:pPr lvl="2"/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Emergent &amp; </a:t>
            </a:r>
            <a:r>
              <a:rPr lang="de-DE" dirty="0" err="1"/>
              <a:t>Consensual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29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050" name="Picture 2" descr="Bildergebnis fÃ¼r green tick">
            <a:extLst>
              <a:ext uri="{FF2B5EF4-FFF2-40B4-BE49-F238E27FC236}">
                <a16:creationId xmlns:a16="http://schemas.microsoft.com/office/drawing/2014/main" xmlns="" id="{ADD39F53-7C06-43E6-A767-800B701E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041" y="3409167"/>
            <a:ext cx="547315" cy="3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Ã¼r red x">
            <a:extLst>
              <a:ext uri="{FF2B5EF4-FFF2-40B4-BE49-F238E27FC236}">
                <a16:creationId xmlns:a16="http://schemas.microsoft.com/office/drawing/2014/main" xmlns="" id="{970373B4-B818-40DE-960A-4BE86EF1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74765" y="3899594"/>
            <a:ext cx="307865" cy="3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F09F08AB-B5FB-49E1-AA9D-2C5A8FA2B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263" y="4241301"/>
            <a:ext cx="424867" cy="4248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0033490-9346-4486-A131-B81E74FC3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487" y="4659287"/>
            <a:ext cx="609315" cy="4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Norms</a:t>
            </a:r>
            <a:r>
              <a:rPr lang="de-DE" b="1" dirty="0"/>
              <a:t> </a:t>
            </a:r>
            <a:r>
              <a:rPr lang="de-DE" b="1" dirty="0" err="1"/>
              <a:t>good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Organizing</a:t>
            </a:r>
            <a:r>
              <a:rPr lang="de-DE" dirty="0"/>
              <a:t> social </a:t>
            </a:r>
            <a:r>
              <a:rPr lang="de-DE" dirty="0" err="1"/>
              <a:t>interaction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predictable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extent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personal </a:t>
            </a:r>
            <a:r>
              <a:rPr lang="de-DE" dirty="0" err="1"/>
              <a:t>freedom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productive</a:t>
            </a:r>
            <a:r>
              <a:rPr lang="de-DE" dirty="0"/>
              <a:t> </a:t>
            </a:r>
            <a:r>
              <a:rPr lang="de-DE" dirty="0" err="1"/>
              <a:t>coexistence</a:t>
            </a:r>
            <a:r>
              <a:rPr lang="de-DE" dirty="0"/>
              <a:t> in </a:t>
            </a:r>
            <a:r>
              <a:rPr lang="de-DE" dirty="0" err="1"/>
              <a:t>groups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30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080" name="Picture 8" descr="Ãhnliches Foto">
            <a:extLst>
              <a:ext uri="{FF2B5EF4-FFF2-40B4-BE49-F238E27FC236}">
                <a16:creationId xmlns:a16="http://schemas.microsoft.com/office/drawing/2014/main" xmlns="" id="{E67060E0-3DC9-4981-BCF4-158B02F9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60908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C47494D0-3C49-447A-B690-4D7024E29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516411"/>
            <a:ext cx="4849341" cy="19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/>
              <a:t>How</a:t>
            </a:r>
            <a:r>
              <a:rPr lang="de-DE" b="1" dirty="0"/>
              <a:t> do </a:t>
            </a:r>
            <a:r>
              <a:rPr lang="de-DE" b="1" dirty="0" err="1"/>
              <a:t>norms</a:t>
            </a:r>
            <a:r>
              <a:rPr lang="de-DE" b="1" dirty="0"/>
              <a:t> </a:t>
            </a:r>
            <a:r>
              <a:rPr lang="de-DE" b="1" dirty="0" err="1"/>
              <a:t>develop</a:t>
            </a:r>
            <a:r>
              <a:rPr lang="de-DE" b="1" dirty="0"/>
              <a:t>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„</a:t>
            </a:r>
            <a:r>
              <a:rPr lang="de-DE" dirty="0" err="1"/>
              <a:t>Norms</a:t>
            </a:r>
            <a:r>
              <a:rPr lang="de-DE" dirty="0"/>
              <a:t> </a:t>
            </a:r>
            <a:r>
              <a:rPr lang="de-DE" dirty="0" err="1"/>
              <a:t>emerge</a:t>
            </a:r>
            <a:r>
              <a:rPr lang="de-DE" dirty="0"/>
              <a:t> </a:t>
            </a:r>
            <a:r>
              <a:rPr lang="de-DE" dirty="0" err="1"/>
              <a:t>gradually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 </a:t>
            </a:r>
            <a:r>
              <a:rPr lang="de-DE" dirty="0" err="1"/>
              <a:t>align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behaviors</a:t>
            </a:r>
            <a:r>
              <a:rPr lang="de-DE" dirty="0"/>
              <a:t>, </a:t>
            </a:r>
            <a:r>
              <a:rPr lang="de-DE" dirty="0" err="1"/>
              <a:t>attitudes</a:t>
            </a:r>
            <a:r>
              <a:rPr lang="de-DE" dirty="0"/>
              <a:t>, </a:t>
            </a:r>
            <a:r>
              <a:rPr lang="de-DE" dirty="0" err="1"/>
              <a:t>values</a:t>
            </a:r>
            <a:r>
              <a:rPr lang="de-DE" dirty="0"/>
              <a:t> and beliefs </a:t>
            </a:r>
            <a:r>
              <a:rPr lang="de-DE" dirty="0" err="1"/>
              <a:t>over</a:t>
            </a:r>
            <a:r>
              <a:rPr lang="de-DE" dirty="0"/>
              <a:t> time“ </a:t>
            </a:r>
            <a:r>
              <a:rPr lang="de-DE" sz="700" dirty="0"/>
              <a:t>(Forsyth, 2007)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Groups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norms</a:t>
            </a:r>
            <a:r>
              <a:rPr lang="de-DE" dirty="0"/>
              <a:t> but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, </a:t>
            </a:r>
            <a:r>
              <a:rPr lang="de-DE" dirty="0" err="1"/>
              <a:t>members</a:t>
            </a:r>
            <a:r>
              <a:rPr lang="de-DE" dirty="0"/>
              <a:t> </a:t>
            </a:r>
            <a:r>
              <a:rPr lang="de-DE" dirty="0" err="1"/>
              <a:t>implicitly</a:t>
            </a:r>
            <a:r>
              <a:rPr lang="de-DE" dirty="0"/>
              <a:t> </a:t>
            </a:r>
            <a:r>
              <a:rPr lang="de-DE" dirty="0" err="1"/>
              <a:t>align</a:t>
            </a:r>
            <a:r>
              <a:rPr lang="de-DE" dirty="0"/>
              <a:t> on </a:t>
            </a:r>
            <a:r>
              <a:rPr lang="de-DE" dirty="0" err="1"/>
              <a:t>rules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31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5B979FBF-08B9-4862-A29D-C7218BCC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12" y="4163622"/>
            <a:ext cx="3384376" cy="225625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C954610D-85C7-495D-AAEF-89EC46EB2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4388939"/>
            <a:ext cx="3695799" cy="196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 fontScale="92500" lnSpcReduction="10000"/>
          </a:bodyPr>
          <a:lstStyle/>
          <a:p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Norms</a:t>
            </a:r>
            <a:r>
              <a:rPr lang="de-DE" b="1" dirty="0"/>
              <a:t> </a:t>
            </a:r>
            <a:r>
              <a:rPr lang="de-DE" b="1" dirty="0" err="1"/>
              <a:t>transferred</a:t>
            </a:r>
            <a:r>
              <a:rPr lang="de-DE" b="1" dirty="0"/>
              <a:t>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Observational</a:t>
            </a:r>
            <a:r>
              <a:rPr lang="de-DE" dirty="0"/>
              <a:t>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/>
              <a:t>Generational </a:t>
            </a:r>
            <a:r>
              <a:rPr lang="de-DE" u="sng" dirty="0" err="1"/>
              <a:t>Paradigm</a:t>
            </a:r>
            <a:r>
              <a:rPr lang="de-DE" u="sng" dirty="0"/>
              <a:t>:</a:t>
            </a:r>
          </a:p>
          <a:p>
            <a:pPr lvl="2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,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norm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gradually</a:t>
            </a:r>
            <a:r>
              <a:rPr lang="de-DE" dirty="0"/>
              <a:t>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present</a:t>
            </a:r>
            <a:r>
              <a:rPr lang="de-DE" dirty="0"/>
              <a:t>. </a:t>
            </a:r>
            <a:r>
              <a:rPr lang="de-DE" sz="1000" dirty="0"/>
              <a:t>(McNeil &amp; Sherif, 1976)</a:t>
            </a:r>
          </a:p>
          <a:p>
            <a:pPr lvl="3"/>
            <a:r>
              <a:rPr lang="de-DE" dirty="0"/>
              <a:t> </a:t>
            </a:r>
            <a:r>
              <a:rPr lang="de-DE" dirty="0" err="1"/>
              <a:t>Autokinetic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confederate</a:t>
            </a:r>
            <a:r>
              <a:rPr lang="de-DE" dirty="0"/>
              <a:t> </a:t>
            </a:r>
            <a:r>
              <a:rPr lang="de-DE" dirty="0" err="1"/>
              <a:t>outlier</a:t>
            </a:r>
            <a:endParaRPr lang="de-DE" dirty="0"/>
          </a:p>
          <a:p>
            <a:pPr lvl="3"/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converge</a:t>
            </a:r>
            <a:r>
              <a:rPr lang="de-DE" dirty="0"/>
              <a:t> on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  <a:p>
            <a:pPr lvl="3"/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5-6 </a:t>
            </a:r>
            <a:r>
              <a:rPr lang="de-DE" dirty="0" err="1"/>
              <a:t>iterations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completel</a:t>
            </a:r>
            <a:r>
              <a:rPr lang="de-DE" dirty="0"/>
              <a:t> </a:t>
            </a:r>
            <a:r>
              <a:rPr lang="de-DE" dirty="0" err="1"/>
              <a:t>iradicate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endParaRPr lang="de-DE" dirty="0"/>
          </a:p>
          <a:p>
            <a:pPr lvl="3"/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internalized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norm </a:t>
            </a:r>
            <a:r>
              <a:rPr lang="de-DE" dirty="0" err="1"/>
              <a:t>even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dissolved</a:t>
            </a:r>
            <a:endParaRPr lang="de-DE" dirty="0"/>
          </a:p>
          <a:p>
            <a:pPr lvl="3"/>
            <a:r>
              <a:rPr lang="de-DE" u="sng" dirty="0" err="1">
                <a:solidFill>
                  <a:srgbClr val="C00000"/>
                </a:solidFill>
              </a:rPr>
              <a:t>Norms</a:t>
            </a:r>
            <a:r>
              <a:rPr lang="de-DE" u="sng" dirty="0">
                <a:solidFill>
                  <a:srgbClr val="C00000"/>
                </a:solidFill>
              </a:rPr>
              <a:t> </a:t>
            </a:r>
            <a:r>
              <a:rPr lang="de-DE" u="sng" dirty="0" err="1">
                <a:solidFill>
                  <a:srgbClr val="C00000"/>
                </a:solidFill>
              </a:rPr>
              <a:t>resist</a:t>
            </a:r>
            <a:r>
              <a:rPr lang="de-DE" u="sng" dirty="0">
                <a:solidFill>
                  <a:srgbClr val="C00000"/>
                </a:solidFill>
              </a:rPr>
              <a:t> </a:t>
            </a:r>
            <a:r>
              <a:rPr lang="de-DE" u="sng" dirty="0" err="1">
                <a:solidFill>
                  <a:srgbClr val="C00000"/>
                </a:solidFill>
              </a:rPr>
              <a:t>revision</a:t>
            </a:r>
            <a:endParaRPr lang="de-DE" sz="1100" u="sng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32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00CA305-52FB-4877-A0FF-6230350A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443" y="1491603"/>
            <a:ext cx="2541113" cy="130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9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/>
              <a:t>Social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in Groups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/>
              <a:t>Interpersonal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attitudes</a:t>
            </a:r>
            <a:r>
              <a:rPr lang="de-DE" dirty="0"/>
              <a:t>, </a:t>
            </a:r>
            <a:r>
              <a:rPr lang="de-DE" dirty="0" err="1"/>
              <a:t>norms</a:t>
            </a:r>
            <a:r>
              <a:rPr lang="de-DE" dirty="0"/>
              <a:t> and </a:t>
            </a:r>
            <a:r>
              <a:rPr lang="de-DE" dirty="0" err="1"/>
              <a:t>behaviors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lang="de-DE" sz="300" u="sng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33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4075EB36-1DC5-486C-B504-A87C7E757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275" y="2941333"/>
            <a:ext cx="3339707" cy="34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02318F0C-DE00-43F3-91C0-A3688CC60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18" y="3524553"/>
            <a:ext cx="2901764" cy="32214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42B5B0A6-BCC9-4FC3-BE0C-50CAD1E13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03" y="3918755"/>
            <a:ext cx="2205889" cy="22718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/>
              <a:t>Social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in Groups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Influence</a:t>
            </a:r>
            <a:endParaRPr lang="de-DE" dirty="0"/>
          </a:p>
          <a:p>
            <a:pPr lvl="2"/>
            <a:r>
              <a:rPr lang="de-DE" dirty="0" err="1"/>
              <a:t>Conformity</a:t>
            </a:r>
            <a:r>
              <a:rPr lang="de-DE" dirty="0"/>
              <a:t> </a:t>
            </a:r>
            <a:r>
              <a:rPr lang="de-DE" sz="1000" dirty="0"/>
              <a:t>(Ash, 1951)</a:t>
            </a:r>
          </a:p>
          <a:p>
            <a:pPr lvl="3"/>
            <a:r>
              <a:rPr lang="de-DE" dirty="0" err="1"/>
              <a:t>Unanimity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powerful</a:t>
            </a:r>
          </a:p>
          <a:p>
            <a:pPr lvl="3"/>
            <a:r>
              <a:rPr lang="de-DE" dirty="0" err="1"/>
              <a:t>Diminishing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(</a:t>
            </a:r>
            <a:r>
              <a:rPr lang="de-DE" dirty="0" err="1"/>
              <a:t>max</a:t>
            </a:r>
            <a:r>
              <a:rPr lang="de-DE" dirty="0"/>
              <a:t> at ~3)</a:t>
            </a:r>
          </a:p>
          <a:p>
            <a:pPr marL="1371600" lvl="3" indent="0">
              <a:buNone/>
            </a:pPr>
            <a:endParaRPr lang="de-DE" sz="100" u="sng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pPr lvl="1"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34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69BD8801-E74D-4523-A108-2A25936B3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3894201"/>
            <a:ext cx="2521202" cy="205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5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/>
              <a:t>Social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in Groups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smtClean="0"/>
              <a:t>Social </a:t>
            </a:r>
            <a:r>
              <a:rPr lang="de-DE" u="sng" dirty="0"/>
              <a:t>Impact </a:t>
            </a:r>
            <a:r>
              <a:rPr lang="de-DE" u="sng" dirty="0" err="1"/>
              <a:t>Theory</a:t>
            </a:r>
            <a:r>
              <a:rPr lang="de-DE" u="sng" dirty="0"/>
              <a:t> </a:t>
            </a:r>
            <a:r>
              <a:rPr lang="de-DE" dirty="0"/>
              <a:t>(</a:t>
            </a:r>
            <a:r>
              <a:rPr lang="de-DE" dirty="0" err="1"/>
              <a:t>Latané</a:t>
            </a:r>
            <a:r>
              <a:rPr lang="de-DE" dirty="0"/>
              <a:t>, 1981</a:t>
            </a:r>
            <a:r>
              <a:rPr lang="de-DE" dirty="0" smtClean="0"/>
              <a:t>)</a:t>
            </a:r>
            <a:endParaRPr lang="de-DE" u="sng" dirty="0" smtClean="0"/>
          </a:p>
          <a:p>
            <a:pPr lvl="2"/>
            <a:r>
              <a:rPr lang="de-DE" dirty="0" smtClean="0"/>
              <a:t>„</a:t>
            </a:r>
            <a:r>
              <a:rPr lang="de-DE" dirty="0" err="1" smtClean="0"/>
              <a:t>Lightbulb</a:t>
            </a:r>
            <a:r>
              <a:rPr lang="de-DE" dirty="0" smtClean="0"/>
              <a:t> </a:t>
            </a:r>
            <a:r>
              <a:rPr lang="de-DE" dirty="0" err="1" smtClean="0"/>
              <a:t>theory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impact</a:t>
            </a:r>
            <a:r>
              <a:rPr lang="de-DE" dirty="0" smtClean="0"/>
              <a:t>“</a:t>
            </a:r>
          </a:p>
          <a:p>
            <a:pPr lvl="2"/>
            <a:r>
              <a:rPr lang="de-DE" dirty="0" err="1" smtClean="0"/>
              <a:t>Strength</a:t>
            </a:r>
            <a:endParaRPr lang="de-DE" dirty="0" smtClean="0"/>
          </a:p>
          <a:p>
            <a:pPr lvl="2"/>
            <a:r>
              <a:rPr lang="de-DE" dirty="0" err="1" smtClean="0"/>
              <a:t>Immediacy</a:t>
            </a:r>
            <a:endParaRPr lang="de-DE" dirty="0" smtClean="0"/>
          </a:p>
          <a:p>
            <a:pPr lvl="2"/>
            <a:r>
              <a:rPr lang="de-DE" dirty="0" err="1" smtClean="0"/>
              <a:t>Number</a:t>
            </a:r>
            <a:endParaRPr lang="de-DE" sz="1200" dirty="0"/>
          </a:p>
          <a:p>
            <a:pPr marL="1371600" lvl="3" indent="0">
              <a:buNone/>
            </a:pPr>
            <a:endParaRPr lang="de-DE" sz="100" u="sng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35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068960"/>
            <a:ext cx="91420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20" y="3068960"/>
            <a:ext cx="141519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112" y="3933056"/>
            <a:ext cx="2577725" cy="10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06" y="5394325"/>
            <a:ext cx="2681831" cy="125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26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 lnSpcReduction="10000"/>
          </a:bodyPr>
          <a:lstStyle/>
          <a:p>
            <a:r>
              <a:rPr lang="de-DE" b="1" dirty="0" err="1"/>
              <a:t>Social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in Groups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err="1" smtClean="0"/>
              <a:t>Reactions</a:t>
            </a:r>
            <a:r>
              <a:rPr lang="de-DE" u="sng" dirty="0" smtClean="0"/>
              <a:t> </a:t>
            </a:r>
            <a:r>
              <a:rPr lang="de-DE" u="sng" dirty="0" err="1" smtClean="0"/>
              <a:t>to</a:t>
            </a:r>
            <a:r>
              <a:rPr lang="de-DE" u="sng" dirty="0" smtClean="0"/>
              <a:t> Social </a:t>
            </a:r>
            <a:r>
              <a:rPr lang="de-DE" u="sng" dirty="0" err="1" smtClean="0"/>
              <a:t>Influence</a:t>
            </a:r>
            <a:r>
              <a:rPr lang="de-DE" u="sng" dirty="0" smtClean="0"/>
              <a:t>: </a:t>
            </a:r>
          </a:p>
          <a:p>
            <a:pPr lvl="2"/>
            <a:r>
              <a:rPr lang="de-DE" dirty="0" err="1" smtClean="0"/>
              <a:t>Congruence</a:t>
            </a:r>
            <a:r>
              <a:rPr lang="de-DE" dirty="0" smtClean="0"/>
              <a:t>:  </a:t>
            </a:r>
            <a:r>
              <a:rPr lang="de-DE" sz="1600" dirty="0" smtClean="0"/>
              <a:t>initial </a:t>
            </a:r>
            <a:r>
              <a:rPr lang="de-DE" sz="1600" dirty="0" err="1" smtClean="0"/>
              <a:t>match</a:t>
            </a:r>
            <a:endParaRPr lang="de-DE" sz="1600" dirty="0"/>
          </a:p>
          <a:p>
            <a:pPr lvl="2"/>
            <a:r>
              <a:rPr lang="de-DE" dirty="0" smtClean="0"/>
              <a:t>Compliance: </a:t>
            </a:r>
            <a:r>
              <a:rPr lang="de-DE" sz="1600" dirty="0" err="1" smtClean="0"/>
              <a:t>only</a:t>
            </a:r>
            <a:r>
              <a:rPr lang="de-DE" sz="1600" dirty="0" smtClean="0"/>
              <a:t> </a:t>
            </a:r>
            <a:r>
              <a:rPr lang="de-DE" sz="1600" dirty="0" err="1" smtClean="0"/>
              <a:t>publically</a:t>
            </a:r>
            <a:r>
              <a:rPr lang="de-DE" sz="1600" dirty="0" smtClean="0"/>
              <a:t> </a:t>
            </a:r>
            <a:r>
              <a:rPr lang="de-DE" sz="1600" dirty="0" err="1" smtClean="0"/>
              <a:t>agree</a:t>
            </a:r>
            <a:endParaRPr lang="de-DE" sz="1600" dirty="0" smtClean="0"/>
          </a:p>
          <a:p>
            <a:pPr lvl="2"/>
            <a:r>
              <a:rPr lang="de-DE" dirty="0" err="1" smtClean="0"/>
              <a:t>Conversion</a:t>
            </a:r>
            <a:r>
              <a:rPr lang="de-DE" dirty="0" smtClean="0"/>
              <a:t>: </a:t>
            </a:r>
            <a:r>
              <a:rPr lang="de-DE" sz="1600" dirty="0" err="1" smtClean="0"/>
              <a:t>legitimate</a:t>
            </a:r>
            <a:r>
              <a:rPr lang="de-DE" sz="1600" dirty="0" smtClean="0"/>
              <a:t> </a:t>
            </a:r>
            <a:r>
              <a:rPr lang="de-DE" sz="1600" dirty="0" err="1" smtClean="0"/>
              <a:t>cange</a:t>
            </a:r>
            <a:endParaRPr lang="de-DE" sz="1600" dirty="0" smtClean="0"/>
          </a:p>
          <a:p>
            <a:pPr lvl="2"/>
            <a:r>
              <a:rPr lang="de-DE" dirty="0" err="1" smtClean="0"/>
              <a:t>Dissent</a:t>
            </a:r>
            <a:r>
              <a:rPr lang="de-DE" dirty="0" smtClean="0"/>
              <a:t>: </a:t>
            </a:r>
            <a:r>
              <a:rPr lang="de-DE" sz="1600" dirty="0" err="1" smtClean="0"/>
              <a:t>staying</a:t>
            </a:r>
            <a:r>
              <a:rPr lang="de-DE" sz="1600" dirty="0" smtClean="0"/>
              <a:t> </a:t>
            </a:r>
            <a:r>
              <a:rPr lang="de-DE" sz="1600" dirty="0" err="1" smtClean="0"/>
              <a:t>openly</a:t>
            </a:r>
            <a:r>
              <a:rPr lang="de-DE" sz="1600" dirty="0" smtClean="0"/>
              <a:t> </a:t>
            </a:r>
            <a:r>
              <a:rPr lang="de-DE" sz="1600" dirty="0" err="1" smtClean="0"/>
              <a:t>independent</a:t>
            </a:r>
            <a:endParaRPr lang="de-DE" sz="1600" dirty="0" smtClean="0"/>
          </a:p>
          <a:p>
            <a:pPr lvl="2"/>
            <a:r>
              <a:rPr lang="de-DE" dirty="0" err="1" smtClean="0"/>
              <a:t>Anticonformity</a:t>
            </a:r>
            <a:r>
              <a:rPr lang="de-DE" dirty="0" smtClean="0"/>
              <a:t>: </a:t>
            </a:r>
            <a:r>
              <a:rPr lang="de-DE" sz="1600" dirty="0" err="1" smtClean="0"/>
              <a:t>antagonistic</a:t>
            </a:r>
            <a:r>
              <a:rPr lang="de-DE" sz="1600" dirty="0" smtClean="0"/>
              <a:t> </a:t>
            </a:r>
            <a:r>
              <a:rPr lang="de-DE" sz="1600" dirty="0" err="1" smtClean="0"/>
              <a:t>vocalization</a:t>
            </a:r>
            <a:endParaRPr lang="de-DE" sz="1600" dirty="0"/>
          </a:p>
          <a:p>
            <a:pPr marL="1371600" lvl="3" indent="0">
              <a:buNone/>
            </a:pPr>
            <a:endParaRPr lang="de-DE" sz="100" u="sng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 err="1" smtClean="0"/>
              <a:t>Although</a:t>
            </a:r>
            <a:r>
              <a:rPr lang="de-DE" dirty="0" smtClean="0"/>
              <a:t> </a:t>
            </a:r>
            <a:r>
              <a:rPr lang="de-DE" dirty="0" err="1" smtClean="0"/>
              <a:t>conformity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stated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an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conversion</a:t>
            </a:r>
            <a:r>
              <a:rPr lang="de-DE" dirty="0" smtClean="0"/>
              <a:t>,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stay</a:t>
            </a:r>
            <a:r>
              <a:rPr lang="de-DE" dirty="0" smtClean="0"/>
              <a:t> </a:t>
            </a:r>
            <a:r>
              <a:rPr lang="de-DE" dirty="0" err="1" smtClean="0"/>
              <a:t>independent</a:t>
            </a:r>
            <a:r>
              <a:rPr lang="de-DE" dirty="0" smtClean="0"/>
              <a:t> (Ash, 1951: ¾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not </a:t>
            </a:r>
            <a:r>
              <a:rPr lang="de-DE" dirty="0" err="1" smtClean="0"/>
              <a:t>influenced</a:t>
            </a:r>
            <a:r>
              <a:rPr lang="de-DE" dirty="0" smtClean="0"/>
              <a:t>)</a:t>
            </a:r>
            <a:endParaRPr lang="de-DE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36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9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/>
              <a:t>Social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in Groups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smtClean="0"/>
              <a:t>Personal </a:t>
            </a:r>
            <a:r>
              <a:rPr lang="de-DE" u="sng" dirty="0" err="1" smtClean="0"/>
              <a:t>Factors</a:t>
            </a:r>
            <a:r>
              <a:rPr lang="de-DE" u="sng" dirty="0" smtClean="0"/>
              <a:t> </a:t>
            </a:r>
            <a:r>
              <a:rPr lang="de-DE" u="sng" dirty="0" err="1" smtClean="0"/>
              <a:t>determining</a:t>
            </a:r>
            <a:r>
              <a:rPr lang="de-DE" u="sng" dirty="0" smtClean="0"/>
              <a:t> </a:t>
            </a:r>
            <a:r>
              <a:rPr lang="de-DE" u="sng" dirty="0" err="1" smtClean="0"/>
              <a:t>reaction</a:t>
            </a:r>
            <a:r>
              <a:rPr lang="de-DE" u="sng" dirty="0" smtClean="0"/>
              <a:t> </a:t>
            </a:r>
            <a:r>
              <a:rPr lang="de-DE" u="sng" dirty="0" err="1" smtClean="0"/>
              <a:t>to</a:t>
            </a:r>
            <a:r>
              <a:rPr lang="de-DE" u="sng" dirty="0" smtClean="0"/>
              <a:t> </a:t>
            </a:r>
            <a:r>
              <a:rPr lang="de-DE" u="sng" dirty="0" err="1" smtClean="0"/>
              <a:t>social</a:t>
            </a:r>
            <a:r>
              <a:rPr lang="de-DE" u="sng" dirty="0" smtClean="0"/>
              <a:t> </a:t>
            </a:r>
            <a:r>
              <a:rPr lang="de-DE" u="sng" dirty="0" err="1" smtClean="0"/>
              <a:t>influence</a:t>
            </a:r>
            <a:r>
              <a:rPr lang="de-DE" u="sng" dirty="0" smtClean="0"/>
              <a:t>:</a:t>
            </a:r>
          </a:p>
          <a:p>
            <a:pPr lvl="2"/>
            <a:r>
              <a:rPr lang="de-DE" sz="1800" dirty="0" err="1" smtClean="0"/>
              <a:t>Authoritarianism</a:t>
            </a:r>
            <a:endParaRPr lang="de-DE" sz="1800" dirty="0" smtClean="0"/>
          </a:p>
          <a:p>
            <a:pPr lvl="2"/>
            <a:r>
              <a:rPr lang="de-DE" sz="1800" dirty="0" smtClean="0"/>
              <a:t>Gender / Gender </a:t>
            </a:r>
            <a:r>
              <a:rPr lang="de-DE" sz="1800" dirty="0" err="1" smtClean="0"/>
              <a:t>identity</a:t>
            </a:r>
            <a:endParaRPr lang="de-DE" sz="1800" dirty="0" smtClean="0"/>
          </a:p>
          <a:p>
            <a:pPr lvl="2"/>
            <a:r>
              <a:rPr lang="de-DE" sz="1800" dirty="0" err="1" smtClean="0"/>
              <a:t>Individualism</a:t>
            </a:r>
            <a:r>
              <a:rPr lang="de-DE" sz="1800" dirty="0" smtClean="0"/>
              <a:t>/</a:t>
            </a:r>
            <a:r>
              <a:rPr lang="de-DE" sz="1800" dirty="0" err="1" smtClean="0"/>
              <a:t>Collectivism</a:t>
            </a:r>
            <a:endParaRPr lang="de-DE" sz="1800" dirty="0" smtClean="0"/>
          </a:p>
          <a:p>
            <a:pPr lvl="2"/>
            <a:r>
              <a:rPr lang="de-DE" sz="1800" dirty="0" err="1" smtClean="0"/>
              <a:t>Intelligence</a:t>
            </a:r>
            <a:endParaRPr lang="de-DE" sz="1800" dirty="0" smtClean="0"/>
          </a:p>
          <a:p>
            <a:pPr lvl="2"/>
            <a:r>
              <a:rPr lang="de-DE" sz="1800" dirty="0" err="1" smtClean="0"/>
              <a:t>Self-esteem</a:t>
            </a:r>
            <a:endParaRPr lang="de-DE" sz="1800" dirty="0" smtClean="0"/>
          </a:p>
          <a:p>
            <a:pPr lvl="2"/>
            <a:r>
              <a:rPr lang="de-DE" sz="1800" dirty="0" smtClean="0"/>
              <a:t>Need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Closure</a:t>
            </a:r>
            <a:endParaRPr lang="de-DE" sz="1800" dirty="0" smtClean="0"/>
          </a:p>
          <a:p>
            <a:pPr lvl="2"/>
            <a:r>
              <a:rPr lang="de-DE" sz="1800" dirty="0" smtClean="0"/>
              <a:t>Need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Uniqueness</a:t>
            </a:r>
            <a:endParaRPr lang="de-DE" sz="1800" dirty="0" smtClean="0"/>
          </a:p>
          <a:p>
            <a:pPr lvl="2"/>
            <a:r>
              <a:rPr lang="de-DE" sz="1800" dirty="0" smtClean="0"/>
              <a:t>Need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Belong</a:t>
            </a:r>
            <a:endParaRPr lang="de-DE" sz="1800" dirty="0" smtClean="0"/>
          </a:p>
          <a:p>
            <a:pPr lvl="2"/>
            <a:r>
              <a:rPr lang="de-DE" sz="1800" dirty="0" smtClean="0"/>
              <a:t>Extraversion,  </a:t>
            </a:r>
            <a:r>
              <a:rPr lang="de-DE" sz="1800" dirty="0" err="1" smtClean="0"/>
              <a:t>Agreeableness</a:t>
            </a:r>
            <a:endParaRPr lang="de-DE" sz="1800" dirty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37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55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Humans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fundamentally</a:t>
            </a:r>
            <a:r>
              <a:rPr lang="de-DE" dirty="0">
                <a:latin typeface="Calibri" panose="020F0502020204030204" pitchFamily="34" charset="0"/>
              </a:rPr>
              <a:t> „</a:t>
            </a:r>
            <a:r>
              <a:rPr lang="de-DE" dirty="0" err="1">
                <a:latin typeface="Calibri" panose="020F0502020204030204" pitchFamily="34" charset="0"/>
              </a:rPr>
              <a:t>social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animals</a:t>
            </a:r>
            <a:r>
              <a:rPr lang="de-DE" dirty="0">
                <a:latin typeface="Calibri" panose="020F0502020204030204" pitchFamily="34" charset="0"/>
              </a:rPr>
              <a:t>“ </a:t>
            </a:r>
            <a:r>
              <a:rPr lang="de-DE" sz="1400" dirty="0">
                <a:latin typeface="Calibri" panose="020F0502020204030204" pitchFamily="34" charset="0"/>
              </a:rPr>
              <a:t>(Aristotle)</a:t>
            </a:r>
          </a:p>
          <a:p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Belong</a:t>
            </a:r>
            <a:endParaRPr lang="de-DE" dirty="0"/>
          </a:p>
          <a:p>
            <a:pPr lvl="1"/>
            <a:r>
              <a:rPr lang="de-DE" dirty="0">
                <a:latin typeface="Calibri" panose="020F0502020204030204" pitchFamily="34" charset="0"/>
              </a:rPr>
              <a:t>„</a:t>
            </a:r>
            <a:r>
              <a:rPr lang="de-DE" dirty="0" err="1">
                <a:latin typeface="Calibri" panose="020F0502020204030204" pitchFamily="34" charset="0"/>
              </a:rPr>
              <a:t>pervasive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drive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</a:rPr>
              <a:t> form </a:t>
            </a:r>
            <a:r>
              <a:rPr lang="de-DE" dirty="0" err="1">
                <a:latin typeface="Calibri" panose="020F0502020204030204" pitchFamily="34" charset="0"/>
              </a:rPr>
              <a:t>and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maintain</a:t>
            </a:r>
            <a:r>
              <a:rPr lang="de-DE" dirty="0">
                <a:latin typeface="Calibri" panose="020F0502020204030204" pitchFamily="34" charset="0"/>
              </a:rPr>
              <a:t> at least a </a:t>
            </a:r>
            <a:r>
              <a:rPr lang="de-DE" dirty="0" err="1">
                <a:latin typeface="Calibri" panose="020F0502020204030204" pitchFamily="34" charset="0"/>
              </a:rPr>
              <a:t>minimum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quantity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lasting</a:t>
            </a:r>
            <a:r>
              <a:rPr lang="de-DE" dirty="0">
                <a:latin typeface="Calibri" panose="020F0502020204030204" pitchFamily="34" charset="0"/>
              </a:rPr>
              <a:t>, positive, </a:t>
            </a:r>
            <a:r>
              <a:rPr lang="de-DE" dirty="0" err="1">
                <a:latin typeface="Calibri" panose="020F0502020204030204" pitchFamily="34" charset="0"/>
              </a:rPr>
              <a:t>and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impactful</a:t>
            </a:r>
            <a:r>
              <a:rPr lang="de-DE" dirty="0">
                <a:latin typeface="Calibri" panose="020F0502020204030204" pitchFamily="34" charset="0"/>
              </a:rPr>
              <a:t> interpersonal </a:t>
            </a:r>
            <a:r>
              <a:rPr lang="de-DE" dirty="0" err="1">
                <a:latin typeface="Calibri" panose="020F0502020204030204" pitchFamily="34" charset="0"/>
              </a:rPr>
              <a:t>relationships</a:t>
            </a:r>
            <a:r>
              <a:rPr lang="de-DE" dirty="0">
                <a:latin typeface="Calibri" panose="020F0502020204030204" pitchFamily="34" charset="0"/>
              </a:rPr>
              <a:t>“ </a:t>
            </a:r>
            <a:r>
              <a:rPr lang="de-DE" sz="1400" dirty="0"/>
              <a:t>(Baumeister &amp; Leary, 1995)</a:t>
            </a:r>
            <a:endParaRPr lang="de-DE" dirty="0">
              <a:latin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</a:rPr>
              <a:t>Biologically</a:t>
            </a:r>
            <a:r>
              <a:rPr lang="de-DE" dirty="0">
                <a:latin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</a:rPr>
              <a:t>there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seems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</a:rPr>
              <a:t>continuum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</a:rPr>
              <a:t> intra- </a:t>
            </a:r>
            <a:r>
              <a:rPr lang="de-DE" dirty="0" err="1">
                <a:latin typeface="Calibri" panose="020F0502020204030204" pitchFamily="34" charset="0"/>
              </a:rPr>
              <a:t>and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interspecies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differences</a:t>
            </a:r>
            <a:r>
              <a:rPr lang="de-DE" dirty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3</a:t>
            </a:r>
            <a:endParaRPr lang="de-DE" dirty="0"/>
          </a:p>
        </p:txBody>
      </p:sp>
      <p:pic>
        <p:nvPicPr>
          <p:cNvPr id="1026" name="Picture 2" descr="Bildergebnis für solitary animal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157192"/>
            <a:ext cx="164217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chimpanzee soci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157192"/>
            <a:ext cx="164217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Ähnliches F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157192"/>
            <a:ext cx="164217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/>
          <p:cNvCxnSpPr/>
          <p:nvPr/>
        </p:nvCxnSpPr>
        <p:spPr>
          <a:xfrm>
            <a:off x="944915" y="5085184"/>
            <a:ext cx="74028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944915" y="4797152"/>
            <a:ext cx="10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Solitary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261477" y="4764886"/>
            <a:ext cx="103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Herd</a:t>
            </a:r>
          </a:p>
        </p:txBody>
      </p:sp>
    </p:spTree>
    <p:extLst>
      <p:ext uri="{BB962C8B-B14F-4D97-AF65-F5344CB8AC3E}">
        <p14:creationId xmlns:p14="http://schemas.microsoft.com/office/powerpoint/2010/main" val="61024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/>
              <a:t>Social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in Groups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err="1" smtClean="0"/>
              <a:t>Situational</a:t>
            </a:r>
            <a:r>
              <a:rPr lang="de-DE" u="sng" dirty="0" smtClean="0"/>
              <a:t> </a:t>
            </a:r>
            <a:r>
              <a:rPr lang="de-DE" u="sng" dirty="0" err="1" smtClean="0"/>
              <a:t>Factors</a:t>
            </a:r>
            <a:r>
              <a:rPr lang="de-DE" u="sng" dirty="0" smtClean="0"/>
              <a:t> </a:t>
            </a:r>
            <a:r>
              <a:rPr lang="de-DE" u="sng" dirty="0" err="1" smtClean="0"/>
              <a:t>determining</a:t>
            </a:r>
            <a:r>
              <a:rPr lang="de-DE" u="sng" dirty="0" smtClean="0"/>
              <a:t> </a:t>
            </a:r>
            <a:r>
              <a:rPr lang="de-DE" u="sng" dirty="0" err="1" smtClean="0"/>
              <a:t>reaction</a:t>
            </a:r>
            <a:r>
              <a:rPr lang="de-DE" u="sng" dirty="0" smtClean="0"/>
              <a:t> </a:t>
            </a:r>
            <a:r>
              <a:rPr lang="de-DE" u="sng" dirty="0" err="1" smtClean="0"/>
              <a:t>to</a:t>
            </a:r>
            <a:r>
              <a:rPr lang="de-DE" u="sng" dirty="0" smtClean="0"/>
              <a:t> </a:t>
            </a:r>
            <a:r>
              <a:rPr lang="de-DE" u="sng" dirty="0" err="1" smtClean="0"/>
              <a:t>social</a:t>
            </a:r>
            <a:r>
              <a:rPr lang="de-DE" u="sng" dirty="0" smtClean="0"/>
              <a:t> </a:t>
            </a:r>
            <a:r>
              <a:rPr lang="de-DE" u="sng" dirty="0" err="1" smtClean="0"/>
              <a:t>influence</a:t>
            </a:r>
            <a:r>
              <a:rPr lang="de-DE" u="sng" dirty="0" smtClean="0"/>
              <a:t>:</a:t>
            </a:r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38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72802"/>
              </p:ext>
            </p:extLst>
          </p:nvPr>
        </p:nvGraphicFramePr>
        <p:xfrm>
          <a:off x="1187624" y="2996952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Increases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Conformity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Decreases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Conformity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Group </a:t>
                      </a:r>
                      <a:r>
                        <a:rPr lang="de-DE" dirty="0" err="1" smtClean="0"/>
                        <a:t>Cohesiveness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Anonimity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Large</a:t>
                      </a:r>
                      <a:r>
                        <a:rPr lang="de-DE" baseline="0" dirty="0" smtClean="0"/>
                        <a:t> Group Size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Status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Unanimity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Allies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Formal </a:t>
                      </a:r>
                      <a:r>
                        <a:rPr lang="de-DE" dirty="0" err="1" smtClean="0"/>
                        <a:t>Structure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History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of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poor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decisions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Commitment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Norms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underlining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creativity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Accountability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Task-</a:t>
                      </a:r>
                      <a:r>
                        <a:rPr lang="de-DE" dirty="0" err="1" smtClean="0"/>
                        <a:t>difficulty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6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/>
              <a:t>Social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in Groups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err="1" smtClean="0"/>
              <a:t>Minority</a:t>
            </a:r>
            <a:r>
              <a:rPr lang="de-DE" u="sng" dirty="0" smtClean="0"/>
              <a:t> </a:t>
            </a:r>
            <a:r>
              <a:rPr lang="de-DE" u="sng" dirty="0" err="1" smtClean="0"/>
              <a:t>Influence</a:t>
            </a:r>
            <a:r>
              <a:rPr lang="de-DE" u="sng" dirty="0" smtClean="0"/>
              <a:t> </a:t>
            </a:r>
            <a:r>
              <a:rPr lang="de-DE" sz="1100" u="sng" dirty="0" smtClean="0"/>
              <a:t>(</a:t>
            </a:r>
            <a:r>
              <a:rPr lang="de-DE" sz="1100" u="sng" dirty="0" err="1" smtClean="0"/>
              <a:t>Moscovici</a:t>
            </a:r>
            <a:r>
              <a:rPr lang="de-DE" sz="1100" u="sng" dirty="0" smtClean="0"/>
              <a:t>, 1961):</a:t>
            </a:r>
          </a:p>
          <a:p>
            <a:pPr lvl="2"/>
            <a:r>
              <a:rPr lang="de-DE" dirty="0" err="1" smtClean="0"/>
              <a:t>Sometimes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minority</a:t>
            </a:r>
            <a:r>
              <a:rPr lang="de-DE" dirty="0"/>
              <a:t> </a:t>
            </a:r>
            <a:r>
              <a:rPr lang="de-DE" dirty="0" err="1" smtClean="0"/>
              <a:t>influences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majority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not vice </a:t>
            </a:r>
            <a:r>
              <a:rPr lang="de-DE" dirty="0" err="1" smtClean="0"/>
              <a:t>versa</a:t>
            </a:r>
            <a:r>
              <a:rPr lang="de-DE" dirty="0" smtClean="0"/>
              <a:t>.</a:t>
            </a:r>
          </a:p>
          <a:p>
            <a:pPr lvl="2"/>
            <a:endParaRPr lang="de-DE" dirty="0" smtClean="0"/>
          </a:p>
          <a:p>
            <a:pPr lvl="2"/>
            <a:endParaRPr lang="de-DE" u="sng" dirty="0" smtClean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39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293096"/>
            <a:ext cx="1512168" cy="178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922" y="4376252"/>
            <a:ext cx="2694806" cy="161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0" y="3861048"/>
            <a:ext cx="3552329" cy="236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58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/>
              <a:t>Social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in Groups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err="1" smtClean="0"/>
              <a:t>Factors</a:t>
            </a:r>
            <a:r>
              <a:rPr lang="de-DE" u="sng" dirty="0" smtClean="0"/>
              <a:t> </a:t>
            </a:r>
            <a:r>
              <a:rPr lang="de-DE" u="sng" dirty="0" err="1" smtClean="0"/>
              <a:t>that</a:t>
            </a:r>
            <a:r>
              <a:rPr lang="de-DE" u="sng" dirty="0" smtClean="0"/>
              <a:t> </a:t>
            </a:r>
            <a:r>
              <a:rPr lang="de-DE" u="sng" dirty="0" err="1" smtClean="0"/>
              <a:t>increase</a:t>
            </a:r>
            <a:r>
              <a:rPr lang="de-DE" u="sng" dirty="0" smtClean="0"/>
              <a:t> </a:t>
            </a:r>
            <a:r>
              <a:rPr lang="de-DE" u="sng" dirty="0" err="1" smtClean="0"/>
              <a:t>Minority</a:t>
            </a:r>
            <a:r>
              <a:rPr lang="de-DE" u="sng" dirty="0" smtClean="0"/>
              <a:t> </a:t>
            </a:r>
            <a:r>
              <a:rPr lang="de-DE" u="sng" dirty="0" err="1" smtClean="0"/>
              <a:t>influence</a:t>
            </a:r>
            <a:r>
              <a:rPr lang="de-DE" u="sng" dirty="0" smtClean="0"/>
              <a:t>:</a:t>
            </a:r>
          </a:p>
          <a:p>
            <a:pPr lvl="2"/>
            <a:r>
              <a:rPr lang="de-DE" dirty="0" err="1" smtClean="0"/>
              <a:t>Consistency</a:t>
            </a:r>
            <a:endParaRPr lang="de-DE" dirty="0" smtClean="0"/>
          </a:p>
          <a:p>
            <a:pPr lvl="2"/>
            <a:r>
              <a:rPr lang="de-DE" dirty="0" err="1" smtClean="0"/>
              <a:t>Retaining</a:t>
            </a:r>
            <a:r>
              <a:rPr lang="de-DE" dirty="0" smtClean="0"/>
              <a:t> positive interpersonal </a:t>
            </a:r>
            <a:r>
              <a:rPr lang="de-DE" dirty="0" err="1" smtClean="0"/>
              <a:t>relationships</a:t>
            </a:r>
            <a:endParaRPr lang="de-DE" dirty="0" smtClean="0"/>
          </a:p>
          <a:p>
            <a:pPr lvl="2"/>
            <a:r>
              <a:rPr lang="de-DE" dirty="0" smtClean="0"/>
              <a:t>Minor </a:t>
            </a:r>
            <a:r>
              <a:rPr lang="de-DE" dirty="0" err="1" smtClean="0"/>
              <a:t>concessions</a:t>
            </a:r>
            <a:endParaRPr lang="de-DE" dirty="0" smtClean="0"/>
          </a:p>
          <a:p>
            <a:pPr lvl="2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integrity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endParaRPr lang="de-DE" dirty="0" smtClean="0"/>
          </a:p>
          <a:p>
            <a:pPr lvl="2"/>
            <a:endParaRPr lang="de-DE" dirty="0" smtClean="0"/>
          </a:p>
          <a:p>
            <a:pPr lvl="2"/>
            <a:endParaRPr lang="de-DE" dirty="0" smtClean="0"/>
          </a:p>
          <a:p>
            <a:pPr lvl="2"/>
            <a:endParaRPr lang="de-DE" u="sng" dirty="0" smtClean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40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25144"/>
            <a:ext cx="2448272" cy="168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5" y="4784276"/>
            <a:ext cx="2933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21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/>
              <a:t>Social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in Groups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err="1" smtClean="0"/>
              <a:t>Routes</a:t>
            </a:r>
            <a:r>
              <a:rPr lang="de-DE" u="sng" dirty="0" smtClean="0"/>
              <a:t> </a:t>
            </a:r>
            <a:r>
              <a:rPr lang="de-DE" u="sng" dirty="0" err="1" smtClean="0"/>
              <a:t>of</a:t>
            </a:r>
            <a:r>
              <a:rPr lang="de-DE" u="sng" dirty="0" smtClean="0"/>
              <a:t> </a:t>
            </a:r>
            <a:r>
              <a:rPr lang="de-DE" u="sng" dirty="0" err="1" smtClean="0"/>
              <a:t>Influence</a:t>
            </a:r>
            <a:r>
              <a:rPr lang="de-DE" u="sng" dirty="0" smtClean="0"/>
              <a:t> </a:t>
            </a:r>
            <a:r>
              <a:rPr lang="de-DE" sz="1400" dirty="0" smtClean="0"/>
              <a:t>(</a:t>
            </a:r>
            <a:r>
              <a:rPr lang="de-DE" sz="1400" dirty="0" err="1" smtClean="0"/>
              <a:t>Moscovici</a:t>
            </a:r>
            <a:r>
              <a:rPr lang="de-DE" sz="1400" dirty="0" smtClean="0"/>
              <a:t>, 1961)</a:t>
            </a:r>
          </a:p>
          <a:p>
            <a:pPr lvl="2"/>
            <a:r>
              <a:rPr lang="de-DE" dirty="0" err="1" smtClean="0"/>
              <a:t>Majority</a:t>
            </a:r>
            <a:r>
              <a:rPr lang="de-DE" dirty="0" smtClean="0"/>
              <a:t> -&gt; </a:t>
            </a:r>
            <a:r>
              <a:rPr lang="de-DE" dirty="0" err="1" smtClean="0"/>
              <a:t>Minority</a:t>
            </a:r>
            <a:r>
              <a:rPr lang="de-DE" dirty="0" smtClean="0"/>
              <a:t>:</a:t>
            </a:r>
          </a:p>
          <a:p>
            <a:pPr lvl="3"/>
            <a:r>
              <a:rPr lang="de-DE" dirty="0" smtClean="0"/>
              <a:t>Compliance</a:t>
            </a:r>
          </a:p>
          <a:p>
            <a:pPr lvl="3"/>
            <a:r>
              <a:rPr lang="de-DE" dirty="0" err="1" smtClean="0"/>
              <a:t>Heurisitc</a:t>
            </a:r>
            <a:r>
              <a:rPr lang="de-DE" dirty="0" smtClean="0"/>
              <a:t> Route</a:t>
            </a:r>
          </a:p>
          <a:p>
            <a:pPr lvl="3"/>
            <a:r>
              <a:rPr lang="de-DE" dirty="0" smtClean="0"/>
              <a:t>Normative </a:t>
            </a:r>
            <a:r>
              <a:rPr lang="de-DE" dirty="0" err="1" smtClean="0"/>
              <a:t>Influence</a:t>
            </a:r>
            <a:endParaRPr lang="de-DE" dirty="0" smtClean="0"/>
          </a:p>
          <a:p>
            <a:pPr lvl="2"/>
            <a:r>
              <a:rPr lang="de-DE" dirty="0" err="1" smtClean="0"/>
              <a:t>Minority</a:t>
            </a:r>
            <a:r>
              <a:rPr lang="de-DE" dirty="0" smtClean="0"/>
              <a:t> -&gt; </a:t>
            </a:r>
            <a:r>
              <a:rPr lang="de-DE" dirty="0" err="1" smtClean="0"/>
              <a:t>Majority</a:t>
            </a:r>
            <a:r>
              <a:rPr lang="de-DE" dirty="0" smtClean="0"/>
              <a:t>:</a:t>
            </a:r>
          </a:p>
          <a:p>
            <a:pPr lvl="3"/>
            <a:r>
              <a:rPr lang="de-DE" dirty="0" err="1" smtClean="0"/>
              <a:t>Conversion</a:t>
            </a:r>
            <a:endParaRPr lang="de-DE" dirty="0" smtClean="0"/>
          </a:p>
          <a:p>
            <a:pPr lvl="3"/>
            <a:r>
              <a:rPr lang="de-DE" dirty="0" err="1" smtClean="0"/>
              <a:t>Deliberate</a:t>
            </a:r>
            <a:r>
              <a:rPr lang="de-DE" dirty="0" smtClean="0"/>
              <a:t> Route</a:t>
            </a:r>
          </a:p>
          <a:p>
            <a:pPr lvl="3"/>
            <a:r>
              <a:rPr lang="de-DE" dirty="0" err="1" smtClean="0"/>
              <a:t>Informational</a:t>
            </a:r>
            <a:r>
              <a:rPr lang="de-DE" dirty="0" smtClean="0"/>
              <a:t> </a:t>
            </a:r>
            <a:r>
              <a:rPr lang="de-DE" dirty="0" err="1" smtClean="0"/>
              <a:t>Influence</a:t>
            </a:r>
            <a:endParaRPr lang="de-DE" dirty="0" smtClean="0"/>
          </a:p>
          <a:p>
            <a:pPr lvl="2"/>
            <a:endParaRPr lang="de-DE" dirty="0" smtClean="0"/>
          </a:p>
          <a:p>
            <a:pPr lvl="2"/>
            <a:endParaRPr lang="de-DE" u="sng" dirty="0" smtClean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41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smtClean="0"/>
              <a:t>Dynamic Social </a:t>
            </a:r>
            <a:r>
              <a:rPr lang="de-DE" b="1" dirty="0"/>
              <a:t>Impact </a:t>
            </a:r>
            <a:r>
              <a:rPr lang="de-DE" b="1" dirty="0" err="1" smtClean="0"/>
              <a:t>Theory</a:t>
            </a:r>
            <a:r>
              <a:rPr lang="de-DE" dirty="0" smtClean="0"/>
              <a:t> </a:t>
            </a:r>
            <a:r>
              <a:rPr lang="de-DE" sz="1600" dirty="0"/>
              <a:t>(</a:t>
            </a:r>
            <a:r>
              <a:rPr lang="de-DE" sz="1600" dirty="0" err="1"/>
              <a:t>Latané</a:t>
            </a:r>
            <a:r>
              <a:rPr lang="de-DE" sz="1600" dirty="0"/>
              <a:t>, 1996</a:t>
            </a:r>
            <a:r>
              <a:rPr lang="de-DE" sz="1600" dirty="0" smtClean="0"/>
              <a:t>)</a:t>
            </a:r>
            <a:endParaRPr lang="de-DE" sz="16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Groups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reciprocative</a:t>
            </a:r>
            <a:r>
              <a:rPr lang="de-DE" dirty="0" smtClean="0"/>
              <a:t> </a:t>
            </a:r>
            <a:r>
              <a:rPr lang="de-DE" dirty="0" err="1" smtClean="0"/>
              <a:t>influence</a:t>
            </a:r>
            <a:r>
              <a:rPr lang="de-DE" dirty="0" smtClean="0"/>
              <a:t> </a:t>
            </a:r>
            <a:r>
              <a:rPr lang="de-DE" dirty="0" err="1" smtClean="0"/>
              <a:t>dynamics</a:t>
            </a:r>
            <a:endParaRPr lang="de-DE" dirty="0" smtClean="0"/>
          </a:p>
          <a:p>
            <a:pPr lvl="2"/>
            <a:r>
              <a:rPr lang="de-DE" dirty="0" err="1" smtClean="0"/>
              <a:t>Consolidation</a:t>
            </a:r>
            <a:endParaRPr lang="de-DE" sz="1400" dirty="0"/>
          </a:p>
          <a:p>
            <a:pPr lvl="2"/>
            <a:r>
              <a:rPr lang="de-DE" dirty="0" smtClean="0"/>
              <a:t>Clustering</a:t>
            </a:r>
          </a:p>
          <a:p>
            <a:pPr lvl="2"/>
            <a:r>
              <a:rPr lang="de-DE" dirty="0" err="1" smtClean="0"/>
              <a:t>Correlation</a:t>
            </a:r>
            <a:endParaRPr lang="de-DE" dirty="0" smtClean="0"/>
          </a:p>
          <a:p>
            <a:pPr lvl="2"/>
            <a:r>
              <a:rPr lang="de-DE" dirty="0" err="1" smtClean="0"/>
              <a:t>Continuing</a:t>
            </a:r>
            <a:r>
              <a:rPr lang="de-DE" dirty="0" smtClean="0"/>
              <a:t> </a:t>
            </a:r>
            <a:r>
              <a:rPr lang="de-DE" dirty="0" err="1" smtClean="0"/>
              <a:t>Diversity</a:t>
            </a:r>
            <a:endParaRPr lang="de-DE" dirty="0" smtClean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42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64928" y="3352099"/>
            <a:ext cx="3774581" cy="2344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7092280" y="4581128"/>
            <a:ext cx="1080120" cy="1080120"/>
          </a:xfrm>
          <a:prstGeom prst="ellipse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64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 smtClean="0"/>
              <a:t>Cognitive</a:t>
            </a:r>
            <a:r>
              <a:rPr lang="de-DE" b="1" dirty="0" smtClean="0"/>
              <a:t> </a:t>
            </a:r>
            <a:r>
              <a:rPr lang="de-DE" b="1" dirty="0" err="1" smtClean="0"/>
              <a:t>Biases</a:t>
            </a:r>
            <a:r>
              <a:rPr lang="de-DE" b="1" dirty="0" smtClean="0"/>
              <a:t> in Social Impact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 smtClean="0"/>
              <a:t>False</a:t>
            </a:r>
            <a:r>
              <a:rPr lang="de-DE" dirty="0" smtClean="0"/>
              <a:t> Consensus </a:t>
            </a:r>
            <a:r>
              <a:rPr lang="de-DE" dirty="0" err="1" smtClean="0"/>
              <a:t>Effect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 smtClean="0"/>
              <a:t>Inhibitory</a:t>
            </a:r>
            <a:r>
              <a:rPr lang="de-DE" dirty="0" smtClean="0"/>
              <a:t> </a:t>
            </a:r>
            <a:r>
              <a:rPr lang="de-DE" dirty="0" err="1" smtClean="0"/>
              <a:t>Anxiety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violating</a:t>
            </a:r>
            <a:r>
              <a:rPr lang="de-DE" dirty="0" smtClean="0"/>
              <a:t> </a:t>
            </a:r>
            <a:r>
              <a:rPr lang="de-DE" dirty="0" err="1" smtClean="0"/>
              <a:t>Norms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Black-</a:t>
            </a:r>
            <a:r>
              <a:rPr lang="de-DE" dirty="0" err="1" smtClean="0"/>
              <a:t>Sheep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 smtClean="0"/>
              <a:t>Shared</a:t>
            </a:r>
            <a:r>
              <a:rPr lang="de-DE" dirty="0" smtClean="0"/>
              <a:t> Information Bias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Group </a:t>
            </a:r>
            <a:r>
              <a:rPr lang="de-DE" dirty="0" err="1" smtClean="0"/>
              <a:t>Polarization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 smtClean="0"/>
              <a:t>Valueing</a:t>
            </a:r>
            <a:r>
              <a:rPr lang="de-DE" dirty="0" smtClean="0"/>
              <a:t> </a:t>
            </a:r>
            <a:r>
              <a:rPr lang="de-DE" dirty="0" err="1" smtClean="0"/>
              <a:t>ingroup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strongly</a:t>
            </a:r>
            <a:r>
              <a:rPr lang="de-DE" dirty="0" smtClean="0"/>
              <a:t> </a:t>
            </a:r>
            <a:r>
              <a:rPr lang="de-DE" sz="1200" dirty="0" smtClean="0"/>
              <a:t>(</a:t>
            </a:r>
            <a:r>
              <a:rPr lang="de-DE" sz="1200" dirty="0" err="1" smtClean="0"/>
              <a:t>Denvell</a:t>
            </a:r>
            <a:r>
              <a:rPr lang="de-DE" sz="1200" dirty="0" smtClean="0"/>
              <a:t> &amp; </a:t>
            </a:r>
            <a:r>
              <a:rPr lang="de-DE" sz="1200" dirty="0" err="1" smtClean="0"/>
              <a:t>Mens</a:t>
            </a:r>
            <a:r>
              <a:rPr lang="de-DE" sz="1200" dirty="0" smtClean="0"/>
              <a:t>, 2007)</a:t>
            </a:r>
          </a:p>
          <a:p>
            <a:pPr marL="457200" lvl="1" indent="0">
              <a:buNone/>
            </a:pPr>
            <a:endParaRPr lang="de-DE" sz="1200" dirty="0" smtClean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43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37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Norms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9" y="1600200"/>
            <a:ext cx="7776219" cy="4637111"/>
          </a:xfrm>
        </p:spPr>
        <p:txBody>
          <a:bodyPr>
            <a:normAutofit/>
          </a:bodyPr>
          <a:lstStyle/>
          <a:p>
            <a:r>
              <a:rPr lang="de-DE" b="1" dirty="0" err="1" smtClean="0"/>
              <a:t>Cognitive</a:t>
            </a:r>
            <a:r>
              <a:rPr lang="de-DE" b="1" dirty="0" smtClean="0"/>
              <a:t> </a:t>
            </a:r>
            <a:r>
              <a:rPr lang="de-DE" b="1" dirty="0" err="1" smtClean="0"/>
              <a:t>Biases</a:t>
            </a:r>
            <a:r>
              <a:rPr lang="de-DE" b="1" dirty="0" smtClean="0"/>
              <a:t> in Social Impact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 smtClean="0"/>
              <a:t>Efforts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convince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 smtClean="0"/>
              <a:t>Risky-Shift</a:t>
            </a:r>
            <a:r>
              <a:rPr lang="de-DE" dirty="0" smtClean="0"/>
              <a:t> / Attitude </a:t>
            </a:r>
            <a:r>
              <a:rPr lang="de-DE" dirty="0" err="1" smtClean="0"/>
              <a:t>Ploarization</a:t>
            </a:r>
            <a:endParaRPr lang="de-DE" sz="1200" dirty="0" smtClean="0"/>
          </a:p>
          <a:p>
            <a:endParaRPr lang="de-DE" dirty="0"/>
          </a:p>
          <a:p>
            <a:endParaRPr lang="de-DE" sz="1400" b="1" dirty="0"/>
          </a:p>
          <a:p>
            <a:pPr lvl="1"/>
            <a:endParaRPr lang="de-DE" sz="1600" b="1" dirty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44</a:t>
            </a:r>
            <a:endParaRPr lang="de-DE" dirty="0"/>
          </a:p>
        </p:txBody>
      </p:sp>
      <p:sp>
        <p:nvSpPr>
          <p:cNvPr id="5" name="AutoShape 4" descr="Bildergebnis für in group favoritism"/>
          <p:cNvSpPr>
            <a:spLocks noChangeAspect="1" noChangeArrowheads="1"/>
          </p:cNvSpPr>
          <p:nvPr/>
        </p:nvSpPr>
        <p:spPr bwMode="auto">
          <a:xfrm>
            <a:off x="155575" y="-1614488"/>
            <a:ext cx="51054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https://ka-perseus-images.s3.amazonaws.com/b38770450f3ba623d0802d7bd56cfb2063237b44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33" y="3356992"/>
            <a:ext cx="4621213" cy="25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259683"/>
            <a:ext cx="3559263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68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7893" y="2492896"/>
            <a:ext cx="7775575" cy="2376264"/>
          </a:xfrm>
        </p:spPr>
        <p:txBody>
          <a:bodyPr/>
          <a:lstStyle/>
          <a:p>
            <a:r>
              <a:rPr lang="de-DE" sz="7200" dirty="0" err="1">
                <a:latin typeface="Calibri" panose="020F0502020204030204" pitchFamily="34" charset="0"/>
              </a:rPr>
              <a:t>Psychology</a:t>
            </a:r>
            <a:r>
              <a:rPr lang="de-DE" sz="7200" dirty="0">
                <a:latin typeface="Calibri" panose="020F0502020204030204" pitchFamily="34" charset="0"/>
              </a:rPr>
              <a:t> </a:t>
            </a:r>
            <a:r>
              <a:rPr lang="de-DE" sz="7200" dirty="0" err="1">
                <a:latin typeface="Calibri" panose="020F0502020204030204" pitchFamily="34" charset="0"/>
              </a:rPr>
              <a:t>of</a:t>
            </a:r>
            <a:r>
              <a:rPr lang="de-DE" sz="7200" dirty="0">
                <a:latin typeface="Calibri" panose="020F0502020204030204" pitchFamily="34" charset="0"/>
              </a:rPr>
              <a:t> </a:t>
            </a:r>
            <a:r>
              <a:rPr lang="de-DE" sz="7200" dirty="0" smtClean="0">
                <a:latin typeface="Calibri" panose="020F0502020204030204" pitchFamily="34" charset="0"/>
              </a:rPr>
              <a:t>Intergroup </a:t>
            </a:r>
            <a:r>
              <a:rPr lang="de-DE" sz="7200" dirty="0" err="1" smtClean="0">
                <a:latin typeface="Calibri" panose="020F0502020204030204" pitchFamily="34" charset="0"/>
              </a:rPr>
              <a:t>Conflict</a:t>
            </a:r>
            <a:endParaRPr lang="de-DE" sz="7200" dirty="0"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45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of</a:t>
            </a:r>
            <a:r>
              <a:rPr lang="de-DE" dirty="0" smtClean="0">
                <a:latin typeface="Calibri" panose="020F0502020204030204" pitchFamily="34" charset="0"/>
              </a:rPr>
              <a:t/>
            </a:r>
            <a:br>
              <a:rPr lang="de-DE" dirty="0" smtClean="0">
                <a:latin typeface="Calibri" panose="020F0502020204030204" pitchFamily="34" charset="0"/>
              </a:rPr>
            </a:b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smtClean="0"/>
              <a:t>Intergroup </a:t>
            </a:r>
            <a:r>
              <a:rPr lang="de-DE" dirty="0" err="1" smtClean="0"/>
              <a:t>Conflict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772816"/>
            <a:ext cx="7776219" cy="4525963"/>
          </a:xfrm>
        </p:spPr>
        <p:txBody>
          <a:bodyPr/>
          <a:lstStyle/>
          <a:p>
            <a:r>
              <a:rPr lang="de-DE" dirty="0" smtClean="0"/>
              <a:t>Intergroup </a:t>
            </a:r>
            <a:r>
              <a:rPr lang="de-DE" dirty="0" err="1" smtClean="0"/>
              <a:t>conflict</a:t>
            </a:r>
            <a:r>
              <a:rPr lang="de-DE" dirty="0" smtClean="0"/>
              <a:t> </a:t>
            </a:r>
            <a:r>
              <a:rPr lang="de-DE" dirty="0" err="1" smtClean="0"/>
              <a:t>occurs</a:t>
            </a:r>
            <a:r>
              <a:rPr lang="de-DE" dirty="0" smtClean="0"/>
              <a:t> at all </a:t>
            </a:r>
            <a:r>
              <a:rPr lang="de-DE" dirty="0" err="1" smtClean="0"/>
              <a:t>levels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organization</a:t>
            </a:r>
            <a:endParaRPr lang="de-DE" dirty="0" smtClean="0"/>
          </a:p>
          <a:p>
            <a:endParaRPr lang="de-DE" dirty="0">
              <a:latin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46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26193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334493"/>
            <a:ext cx="3685501" cy="278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869160"/>
            <a:ext cx="2682618" cy="165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38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of</a:t>
            </a:r>
            <a:r>
              <a:rPr lang="de-DE" dirty="0" smtClean="0">
                <a:latin typeface="Calibri" panose="020F0502020204030204" pitchFamily="34" charset="0"/>
              </a:rPr>
              <a:t/>
            </a:r>
            <a:br>
              <a:rPr lang="de-DE" dirty="0" smtClean="0">
                <a:latin typeface="Calibri" panose="020F0502020204030204" pitchFamily="34" charset="0"/>
              </a:rPr>
            </a:b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smtClean="0"/>
              <a:t>Intergroup </a:t>
            </a:r>
            <a:r>
              <a:rPr lang="de-DE" dirty="0" err="1" smtClean="0"/>
              <a:t>Conflict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772816"/>
            <a:ext cx="7776219" cy="4525963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Necessary</a:t>
            </a:r>
            <a:r>
              <a:rPr lang="de-DE" dirty="0" smtClean="0"/>
              <a:t> </a:t>
            </a:r>
            <a:r>
              <a:rPr lang="de-DE" dirty="0" err="1" smtClean="0"/>
              <a:t>Condition</a:t>
            </a:r>
            <a:r>
              <a:rPr lang="de-DE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Minimal </a:t>
            </a:r>
            <a:r>
              <a:rPr lang="de-DE" dirty="0" err="1" smtClean="0"/>
              <a:t>groups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„</a:t>
            </a:r>
            <a:r>
              <a:rPr lang="de-DE" dirty="0" err="1" smtClean="0"/>
              <a:t>Us</a:t>
            </a:r>
            <a:r>
              <a:rPr lang="de-DE" dirty="0" smtClean="0"/>
              <a:t> vs. </a:t>
            </a:r>
            <a:r>
              <a:rPr lang="de-DE" dirty="0" err="1" smtClean="0"/>
              <a:t>Them</a:t>
            </a:r>
            <a:r>
              <a:rPr lang="de-DE" dirty="0" smtClean="0"/>
              <a:t>“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Trigger: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 smtClean="0"/>
              <a:t>Competition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status</a:t>
            </a:r>
            <a:r>
              <a:rPr lang="de-DE" dirty="0" smtClean="0"/>
              <a:t> (</a:t>
            </a:r>
            <a:r>
              <a:rPr lang="de-DE" dirty="0" err="1" smtClean="0"/>
              <a:t>zero</a:t>
            </a:r>
            <a:r>
              <a:rPr lang="de-DE" dirty="0" smtClean="0"/>
              <a:t> </a:t>
            </a: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r>
              <a:rPr lang="de-DE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Moral </a:t>
            </a:r>
            <a:r>
              <a:rPr lang="de-DE" dirty="0" err="1" smtClean="0"/>
              <a:t>issues</a:t>
            </a:r>
            <a:r>
              <a:rPr lang="de-DE" dirty="0" smtClean="0"/>
              <a:t> / </a:t>
            </a:r>
            <a:r>
              <a:rPr lang="de-DE" dirty="0" err="1" smtClean="0"/>
              <a:t>Norms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 smtClean="0"/>
              <a:t>Morality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acceptable</a:t>
            </a:r>
            <a:r>
              <a:rPr lang="de-DE" dirty="0" smtClean="0"/>
              <a:t> </a:t>
            </a:r>
            <a:r>
              <a:rPr lang="de-DE" dirty="0" err="1" smtClean="0"/>
              <a:t>cause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intergroup</a:t>
            </a:r>
            <a:r>
              <a:rPr lang="de-DE" dirty="0" smtClean="0"/>
              <a:t> </a:t>
            </a:r>
            <a:r>
              <a:rPr lang="de-DE" dirty="0" err="1" smtClean="0"/>
              <a:t>conflict</a:t>
            </a:r>
            <a:r>
              <a:rPr lang="de-DE" dirty="0" smtClean="0"/>
              <a:t> („</a:t>
            </a:r>
            <a:r>
              <a:rPr lang="de-DE" dirty="0" err="1" smtClean="0"/>
              <a:t>Peace</a:t>
            </a:r>
            <a:r>
              <a:rPr lang="de-DE" dirty="0" smtClean="0"/>
              <a:t> </a:t>
            </a:r>
            <a:r>
              <a:rPr lang="de-DE" dirty="0" err="1" smtClean="0"/>
              <a:t>Missions</a:t>
            </a:r>
            <a:r>
              <a:rPr lang="de-DE" dirty="0" smtClean="0"/>
              <a:t>“)</a:t>
            </a:r>
          </a:p>
          <a:p>
            <a:endParaRPr lang="de-DE" dirty="0">
              <a:latin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47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71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Calibri" panose="020F0502020204030204" pitchFamily="34" charset="0"/>
              </a:rPr>
              <a:t>Features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 </a:t>
            </a:r>
            <a:r>
              <a:rPr lang="de-DE" sz="1100" dirty="0">
                <a:latin typeface="Calibri" panose="020F0502020204030204" pitchFamily="34" charset="0"/>
              </a:rPr>
              <a:t>(Forsyth, 2010)</a:t>
            </a:r>
            <a:endParaRPr lang="de-DE" sz="11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1"/>
            <a:r>
              <a:rPr lang="de-DE" dirty="0"/>
              <a:t>Interaction</a:t>
            </a:r>
          </a:p>
          <a:p>
            <a:pPr lvl="2"/>
            <a:r>
              <a:rPr lang="de-DE" sz="1400" dirty="0"/>
              <a:t>Members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groups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connected</a:t>
            </a:r>
            <a:r>
              <a:rPr lang="de-DE" sz="1400" dirty="0"/>
              <a:t> </a:t>
            </a:r>
            <a:r>
              <a:rPr lang="de-DE" sz="1400" dirty="0" err="1"/>
              <a:t>through</a:t>
            </a:r>
            <a:r>
              <a:rPr lang="de-DE" sz="1400" dirty="0"/>
              <a:t> </a:t>
            </a:r>
            <a:r>
              <a:rPr lang="de-DE" sz="1400" dirty="0" err="1"/>
              <a:t>some</a:t>
            </a:r>
            <a:r>
              <a:rPr lang="de-DE" sz="1400" dirty="0"/>
              <a:t> form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interaction</a:t>
            </a:r>
            <a:endParaRPr lang="de-DE" sz="1400" dirty="0"/>
          </a:p>
          <a:p>
            <a:pPr lvl="1"/>
            <a:r>
              <a:rPr lang="de-DE" dirty="0" err="1"/>
              <a:t>Interdependence</a:t>
            </a:r>
            <a:endParaRPr lang="de-DE" dirty="0"/>
          </a:p>
          <a:p>
            <a:pPr lvl="2"/>
            <a:r>
              <a:rPr lang="de-DE" sz="1400" dirty="0" err="1"/>
              <a:t>Experiences</a:t>
            </a:r>
            <a:r>
              <a:rPr lang="de-DE" sz="1400" dirty="0"/>
              <a:t>, </a:t>
            </a:r>
            <a:r>
              <a:rPr lang="de-DE" sz="1400" dirty="0" err="1"/>
              <a:t>actions</a:t>
            </a:r>
            <a:r>
              <a:rPr lang="de-DE" sz="1400" dirty="0"/>
              <a:t>, </a:t>
            </a:r>
            <a:r>
              <a:rPr lang="de-DE" sz="1400" dirty="0" err="1"/>
              <a:t>thoughts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feelings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r>
              <a:rPr lang="de-DE" sz="1400" dirty="0"/>
              <a:t> </a:t>
            </a:r>
            <a:r>
              <a:rPr lang="de-DE" sz="1400" dirty="0" err="1"/>
              <a:t>members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not </a:t>
            </a:r>
            <a:r>
              <a:rPr lang="de-DE" sz="1400" dirty="0" err="1"/>
              <a:t>independent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other</a:t>
            </a:r>
            <a:endParaRPr lang="de-DE" sz="1400" dirty="0"/>
          </a:p>
          <a:p>
            <a:pPr lvl="1"/>
            <a:r>
              <a:rPr lang="de-DE" dirty="0"/>
              <a:t>Goals</a:t>
            </a:r>
          </a:p>
          <a:p>
            <a:pPr lvl="2"/>
            <a:r>
              <a:rPr lang="de-DE" sz="1400" dirty="0" err="1"/>
              <a:t>group</a:t>
            </a:r>
            <a:r>
              <a:rPr lang="de-DE" sz="1400" dirty="0"/>
              <a:t> </a:t>
            </a:r>
            <a:r>
              <a:rPr lang="de-DE" sz="1400" dirty="0" err="1"/>
              <a:t>members</a:t>
            </a:r>
            <a:r>
              <a:rPr lang="de-DE" sz="1400" dirty="0"/>
              <a:t> </a:t>
            </a:r>
            <a:r>
              <a:rPr lang="de-DE" sz="1400" dirty="0" err="1"/>
              <a:t>share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same </a:t>
            </a:r>
            <a:r>
              <a:rPr lang="de-DE" sz="1400" dirty="0" err="1"/>
              <a:t>goals</a:t>
            </a:r>
            <a:endParaRPr lang="de-DE" sz="1400" dirty="0"/>
          </a:p>
          <a:p>
            <a:pPr lvl="1"/>
            <a:r>
              <a:rPr lang="de-DE" dirty="0" err="1"/>
              <a:t>Structure</a:t>
            </a:r>
            <a:endParaRPr lang="de-DE" dirty="0"/>
          </a:p>
          <a:p>
            <a:pPr lvl="2"/>
            <a:r>
              <a:rPr lang="de-DE" sz="1400" dirty="0" err="1"/>
              <a:t>There</a:t>
            </a:r>
            <a:r>
              <a:rPr lang="de-DE" sz="1400" dirty="0"/>
              <a:t> </a:t>
            </a:r>
            <a:r>
              <a:rPr lang="de-DE" sz="1400" dirty="0" err="1"/>
              <a:t>exists</a:t>
            </a:r>
            <a:r>
              <a:rPr lang="de-DE" sz="1400" dirty="0"/>
              <a:t> an </a:t>
            </a:r>
            <a:r>
              <a:rPr lang="de-DE" sz="1400" dirty="0" err="1"/>
              <a:t>underlying</a:t>
            </a:r>
            <a:r>
              <a:rPr lang="de-DE" sz="1400" dirty="0"/>
              <a:t> </a:t>
            </a:r>
            <a:r>
              <a:rPr lang="de-DE" sz="1400" dirty="0" err="1"/>
              <a:t>pattern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norms</a:t>
            </a:r>
            <a:r>
              <a:rPr lang="de-DE" sz="1400" dirty="0"/>
              <a:t>, </a:t>
            </a:r>
            <a:r>
              <a:rPr lang="de-DE" sz="1400" dirty="0" err="1"/>
              <a:t>rules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relations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guides</a:t>
            </a:r>
            <a:r>
              <a:rPr lang="de-DE" sz="1400" dirty="0"/>
              <a:t> </a:t>
            </a:r>
            <a:r>
              <a:rPr lang="de-DE" sz="1400" dirty="0" err="1"/>
              <a:t>conduct</a:t>
            </a:r>
            <a:endParaRPr lang="de-DE" sz="1400" dirty="0"/>
          </a:p>
          <a:p>
            <a:pPr lvl="1"/>
            <a:r>
              <a:rPr lang="de-DE" dirty="0" err="1"/>
              <a:t>Unity</a:t>
            </a:r>
            <a:endParaRPr lang="de-DE" dirty="0"/>
          </a:p>
          <a:p>
            <a:pPr lvl="2"/>
            <a:r>
              <a:rPr lang="de-DE" sz="1400" dirty="0"/>
              <a:t>The </a:t>
            </a:r>
            <a:r>
              <a:rPr lang="de-DE" sz="1400" dirty="0" err="1"/>
              <a:t>group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more</a:t>
            </a:r>
            <a:r>
              <a:rPr lang="de-DE" sz="1400" dirty="0"/>
              <a:t>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sum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its</a:t>
            </a:r>
            <a:r>
              <a:rPr lang="de-DE" sz="1400" dirty="0"/>
              <a:t> </a:t>
            </a:r>
            <a:r>
              <a:rPr lang="de-DE" sz="1400" dirty="0" err="1"/>
              <a:t>parts</a:t>
            </a:r>
            <a:r>
              <a:rPr lang="de-DE" sz="1400" dirty="0"/>
              <a:t>.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becomes</a:t>
            </a:r>
            <a:r>
              <a:rPr lang="de-DE" sz="1400" dirty="0"/>
              <a:t> a </a:t>
            </a:r>
            <a:r>
              <a:rPr lang="de-DE" sz="1400" dirty="0" err="1"/>
              <a:t>social</a:t>
            </a:r>
            <a:r>
              <a:rPr lang="de-DE" sz="1400" dirty="0"/>
              <a:t> </a:t>
            </a:r>
            <a:r>
              <a:rPr lang="de-DE" sz="1400" dirty="0" err="1"/>
              <a:t>unit</a:t>
            </a:r>
            <a:r>
              <a:rPr lang="de-DE" sz="1400" dirty="0"/>
              <a:t> on ist </a:t>
            </a:r>
            <a:r>
              <a:rPr lang="de-DE" sz="1400" dirty="0" err="1"/>
              <a:t>own</a:t>
            </a:r>
            <a:r>
              <a:rPr lang="de-DE" sz="1400" dirty="0"/>
              <a:t>.</a:t>
            </a:r>
            <a:endParaRPr lang="de-DE" sz="1500" dirty="0"/>
          </a:p>
          <a:p>
            <a:pPr lvl="1"/>
            <a:r>
              <a:rPr lang="de-DE" dirty="0" err="1"/>
              <a:t>Identification</a:t>
            </a:r>
            <a:endParaRPr lang="de-DE" dirty="0"/>
          </a:p>
          <a:p>
            <a:pPr lvl="2"/>
            <a:r>
              <a:rPr lang="de-DE" sz="1400" dirty="0"/>
              <a:t>Members </a:t>
            </a:r>
            <a:r>
              <a:rPr lang="de-DE" sz="1400" dirty="0" err="1"/>
              <a:t>identify</a:t>
            </a:r>
            <a:r>
              <a:rPr lang="de-DE" sz="1400" dirty="0"/>
              <a:t> </a:t>
            </a:r>
            <a:r>
              <a:rPr lang="de-DE" sz="1400" dirty="0" err="1"/>
              <a:t>themselves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part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endParaRPr lang="de-DE" sz="1500" dirty="0"/>
          </a:p>
          <a:p>
            <a:pPr lvl="1"/>
            <a:r>
              <a:rPr lang="de-DE" dirty="0" err="1"/>
              <a:t>Entitativity</a:t>
            </a:r>
            <a:endParaRPr lang="de-DE" dirty="0"/>
          </a:p>
          <a:p>
            <a:pPr lvl="2"/>
            <a:r>
              <a:rPr lang="de-DE" sz="1400" dirty="0" err="1"/>
              <a:t>Others</a:t>
            </a:r>
            <a:r>
              <a:rPr lang="de-DE" sz="1400" dirty="0"/>
              <a:t> </a:t>
            </a:r>
            <a:r>
              <a:rPr lang="de-DE" sz="1400" dirty="0" err="1"/>
              <a:t>perceive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group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a </a:t>
            </a:r>
            <a:r>
              <a:rPr lang="de-DE" sz="1400" dirty="0" err="1"/>
              <a:t>social</a:t>
            </a:r>
            <a:r>
              <a:rPr lang="de-DE" sz="1400" dirty="0"/>
              <a:t> </a:t>
            </a:r>
            <a:r>
              <a:rPr lang="de-DE" sz="1400" dirty="0" err="1"/>
              <a:t>unit</a:t>
            </a:r>
            <a:endParaRPr lang="de-DE" sz="15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9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of</a:t>
            </a:r>
            <a:r>
              <a:rPr lang="de-DE" dirty="0" smtClean="0">
                <a:latin typeface="Calibri" panose="020F0502020204030204" pitchFamily="34" charset="0"/>
              </a:rPr>
              <a:t/>
            </a:r>
            <a:br>
              <a:rPr lang="de-DE" dirty="0" smtClean="0">
                <a:latin typeface="Calibri" panose="020F0502020204030204" pitchFamily="34" charset="0"/>
              </a:rPr>
            </a:b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smtClean="0"/>
              <a:t>Intergroup </a:t>
            </a:r>
            <a:r>
              <a:rPr lang="de-DE" dirty="0" err="1" smtClean="0"/>
              <a:t>Conflict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772816"/>
            <a:ext cx="7776219" cy="4525963"/>
          </a:xfrm>
        </p:spPr>
        <p:txBody>
          <a:bodyPr>
            <a:normAutofit/>
          </a:bodyPr>
          <a:lstStyle/>
          <a:p>
            <a:r>
              <a:rPr lang="de-DE" dirty="0" smtClean="0"/>
              <a:t>Rattlers &amp; Eagles </a:t>
            </a:r>
            <a:r>
              <a:rPr lang="de-DE" sz="1200" dirty="0" smtClean="0"/>
              <a:t>(Sherif &amp; Sherif, 1954)</a:t>
            </a:r>
          </a:p>
          <a:p>
            <a:endParaRPr lang="de-DE" dirty="0">
              <a:latin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48</a:t>
            </a:r>
            <a:endParaRPr lang="de-DE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348880"/>
            <a:ext cx="5040560" cy="433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of</a:t>
            </a:r>
            <a:r>
              <a:rPr lang="de-DE" dirty="0" smtClean="0">
                <a:latin typeface="Calibri" panose="020F0502020204030204" pitchFamily="34" charset="0"/>
              </a:rPr>
              <a:t/>
            </a:r>
            <a:br>
              <a:rPr lang="de-DE" dirty="0" smtClean="0">
                <a:latin typeface="Calibri" panose="020F0502020204030204" pitchFamily="34" charset="0"/>
              </a:rPr>
            </a:b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smtClean="0"/>
              <a:t>Intergroup </a:t>
            </a:r>
            <a:r>
              <a:rPr lang="de-DE" dirty="0" err="1" smtClean="0"/>
              <a:t>Conflict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772816"/>
            <a:ext cx="7776219" cy="4525963"/>
          </a:xfrm>
        </p:spPr>
        <p:txBody>
          <a:bodyPr>
            <a:normAutofit/>
          </a:bodyPr>
          <a:lstStyle/>
          <a:p>
            <a:r>
              <a:rPr lang="de-DE" u="sng" dirty="0" err="1" smtClean="0"/>
              <a:t>Discontinuity</a:t>
            </a:r>
            <a:r>
              <a:rPr lang="de-DE" u="sng" dirty="0" smtClean="0"/>
              <a:t> </a:t>
            </a:r>
            <a:r>
              <a:rPr lang="de-DE" u="sng" dirty="0" err="1" smtClean="0"/>
              <a:t>Effect</a:t>
            </a:r>
            <a:r>
              <a:rPr lang="de-DE" u="sng" dirty="0" smtClean="0"/>
              <a:t> </a:t>
            </a:r>
            <a:r>
              <a:rPr lang="de-DE" sz="1400" dirty="0"/>
              <a:t>(</a:t>
            </a:r>
            <a:r>
              <a:rPr lang="de-DE" sz="1400" dirty="0" err="1"/>
              <a:t>Wildshout</a:t>
            </a:r>
            <a:r>
              <a:rPr lang="de-DE" sz="1400" dirty="0"/>
              <a:t>, 2003</a:t>
            </a:r>
            <a:r>
              <a:rPr lang="de-DE" sz="1400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“Groups </a:t>
            </a:r>
            <a:r>
              <a:rPr lang="de-DE" dirty="0" err="1" smtClean="0"/>
              <a:t>tend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compete</a:t>
            </a:r>
            <a:r>
              <a:rPr lang="de-DE" dirty="0" smtClean="0"/>
              <a:t> </a:t>
            </a:r>
            <a:r>
              <a:rPr lang="de-DE" dirty="0" err="1" smtClean="0"/>
              <a:t>harder</a:t>
            </a:r>
            <a:r>
              <a:rPr lang="de-DE" dirty="0" smtClean="0"/>
              <a:t> </a:t>
            </a:r>
            <a:r>
              <a:rPr lang="de-DE" dirty="0" err="1" smtClean="0"/>
              <a:t>against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individuals</a:t>
            </a:r>
            <a:r>
              <a:rPr lang="de-DE" dirty="0" smtClean="0"/>
              <a:t>“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>
                <a:latin typeface="Calibri" panose="020F0502020204030204" pitchFamily="34" charset="0"/>
              </a:rPr>
              <a:t>Group </a:t>
            </a:r>
            <a:r>
              <a:rPr lang="de-DE" dirty="0" err="1" smtClean="0">
                <a:latin typeface="Calibri" panose="020F0502020204030204" pitchFamily="34" charset="0"/>
              </a:rPr>
              <a:t>polarization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towards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competetiveness</a:t>
            </a:r>
            <a:endParaRPr lang="de-DE" dirty="0" smtClean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Intergroup- </a:t>
            </a:r>
            <a:r>
              <a:rPr lang="de-DE" dirty="0" err="1" smtClean="0"/>
              <a:t>paranoia</a:t>
            </a:r>
            <a:r>
              <a:rPr lang="de-DE" dirty="0" smtClean="0"/>
              <a:t> </a:t>
            </a:r>
            <a:r>
              <a:rPr lang="de-DE" sz="1400" dirty="0" smtClean="0"/>
              <a:t>(Kramer, 2004)</a:t>
            </a:r>
            <a:endParaRPr lang="de-DE" sz="1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 smtClean="0">
              <a:latin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49</a:t>
            </a:r>
            <a:endParaRPr lang="de-D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69989"/>
            <a:ext cx="4676378" cy="289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5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of</a:t>
            </a:r>
            <a:r>
              <a:rPr lang="de-DE" dirty="0" smtClean="0">
                <a:latin typeface="Calibri" panose="020F0502020204030204" pitchFamily="34" charset="0"/>
              </a:rPr>
              <a:t/>
            </a:r>
            <a:br>
              <a:rPr lang="de-DE" dirty="0" smtClean="0">
                <a:latin typeface="Calibri" panose="020F0502020204030204" pitchFamily="34" charset="0"/>
              </a:rPr>
            </a:b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smtClean="0"/>
              <a:t>Intergroup </a:t>
            </a:r>
            <a:r>
              <a:rPr lang="de-DE" dirty="0" err="1" smtClean="0"/>
              <a:t>Conflict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772816"/>
            <a:ext cx="7776219" cy="4525963"/>
          </a:xfrm>
        </p:spPr>
        <p:txBody>
          <a:bodyPr>
            <a:normAutofit/>
          </a:bodyPr>
          <a:lstStyle/>
          <a:p>
            <a:r>
              <a:rPr lang="de-DE" u="sng" dirty="0" smtClean="0"/>
              <a:t>Social </a:t>
            </a:r>
            <a:r>
              <a:rPr lang="de-DE" u="sng" dirty="0" err="1" smtClean="0"/>
              <a:t>Dominancy</a:t>
            </a:r>
            <a:r>
              <a:rPr lang="de-DE" u="sng" dirty="0" smtClean="0"/>
              <a:t> </a:t>
            </a:r>
            <a:r>
              <a:rPr lang="de-DE" u="sng" dirty="0" err="1" smtClean="0"/>
              <a:t>Theory</a:t>
            </a:r>
            <a:r>
              <a:rPr lang="de-DE" u="sng" dirty="0" smtClean="0"/>
              <a:t> </a:t>
            </a:r>
            <a:r>
              <a:rPr lang="de-DE" sz="1400" dirty="0" smtClean="0"/>
              <a:t>(</a:t>
            </a:r>
            <a:r>
              <a:rPr lang="de-DE" sz="1400" dirty="0" err="1" smtClean="0"/>
              <a:t>Sidenious</a:t>
            </a:r>
            <a:r>
              <a:rPr lang="de-DE" sz="1400" dirty="0" smtClean="0"/>
              <a:t> &amp; </a:t>
            </a:r>
            <a:r>
              <a:rPr lang="de-DE" sz="1400" dirty="0" err="1" smtClean="0"/>
              <a:t>Pratto</a:t>
            </a:r>
            <a:r>
              <a:rPr lang="de-DE" sz="1400" dirty="0" smtClean="0"/>
              <a:t>, 1999)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 smtClean="0"/>
              <a:t>Tendency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form </a:t>
            </a:r>
            <a:r>
              <a:rPr lang="de-DE" dirty="0" err="1" smtClean="0"/>
              <a:t>subgroups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competition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status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>
                <a:latin typeface="Calibri" panose="020F0502020204030204" pitchFamily="34" charset="0"/>
              </a:rPr>
              <a:t>Unfair </a:t>
            </a:r>
            <a:r>
              <a:rPr lang="de-DE" dirty="0" err="1" smtClean="0">
                <a:latin typeface="Calibri" panose="020F0502020204030204" pitchFamily="34" charset="0"/>
              </a:rPr>
              <a:t>distribution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of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resources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and</a:t>
            </a: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status</a:t>
            </a:r>
            <a:endParaRPr lang="de-DE" dirty="0" smtClean="0"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The </a:t>
            </a:r>
            <a:r>
              <a:rPr lang="de-DE" dirty="0" err="1" smtClean="0"/>
              <a:t>exploited</a:t>
            </a:r>
            <a:r>
              <a:rPr lang="de-DE" dirty="0" smtClean="0"/>
              <a:t> will </a:t>
            </a:r>
            <a:r>
              <a:rPr lang="de-DE" dirty="0" err="1" smtClean="0"/>
              <a:t>rebel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dominant </a:t>
            </a:r>
            <a:r>
              <a:rPr lang="de-DE" dirty="0" err="1" smtClean="0"/>
              <a:t>group</a:t>
            </a:r>
            <a:r>
              <a:rPr lang="de-DE" dirty="0" smtClean="0"/>
              <a:t> will </a:t>
            </a:r>
            <a:r>
              <a:rPr lang="de-DE" dirty="0" err="1" smtClean="0"/>
              <a:t>try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defend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status</a:t>
            </a:r>
            <a:r>
              <a:rPr lang="de-DE" dirty="0" smtClean="0"/>
              <a:t> quo</a:t>
            </a:r>
            <a:endParaRPr lang="de-DE" dirty="0" smtClean="0">
              <a:latin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50</a:t>
            </a:r>
            <a:endParaRPr lang="de-DE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509120"/>
            <a:ext cx="3241152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5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of</a:t>
            </a:r>
            <a:r>
              <a:rPr lang="de-DE" dirty="0" smtClean="0">
                <a:latin typeface="Calibri" panose="020F0502020204030204" pitchFamily="34" charset="0"/>
              </a:rPr>
              <a:t/>
            </a:r>
            <a:br>
              <a:rPr lang="de-DE" dirty="0" smtClean="0">
                <a:latin typeface="Calibri" panose="020F0502020204030204" pitchFamily="34" charset="0"/>
              </a:rPr>
            </a:b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smtClean="0"/>
              <a:t>Intergroup </a:t>
            </a:r>
            <a:r>
              <a:rPr lang="de-DE" dirty="0" err="1" smtClean="0"/>
              <a:t>Conflict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772816"/>
            <a:ext cx="7776219" cy="4525963"/>
          </a:xfrm>
        </p:spPr>
        <p:txBody>
          <a:bodyPr>
            <a:normAutofit/>
          </a:bodyPr>
          <a:lstStyle/>
          <a:p>
            <a:r>
              <a:rPr lang="de-DE" dirty="0" smtClean="0"/>
              <a:t>Intergroup </a:t>
            </a:r>
            <a:r>
              <a:rPr lang="de-DE" dirty="0" err="1" smtClean="0"/>
              <a:t>Conlfict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extended</a:t>
            </a:r>
            <a:r>
              <a:rPr lang="de-DE" dirty="0" smtClean="0"/>
              <a:t>, </a:t>
            </a:r>
            <a:r>
              <a:rPr lang="de-DE" dirty="0" err="1" smtClean="0"/>
              <a:t>amplified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sustained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cognitive</a:t>
            </a:r>
            <a:r>
              <a:rPr lang="de-DE" dirty="0" smtClean="0"/>
              <a:t> </a:t>
            </a:r>
            <a:r>
              <a:rPr lang="de-DE" dirty="0" err="1" smtClean="0"/>
              <a:t>biases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Social </a:t>
            </a:r>
            <a:r>
              <a:rPr lang="de-DE" dirty="0" err="1" smtClean="0"/>
              <a:t>Categorization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Ingroup-Outgroup Bias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Ultimate Attribution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Group Attribution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 smtClean="0"/>
              <a:t>Stereotyping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Outgroup </a:t>
            </a:r>
            <a:r>
              <a:rPr lang="de-DE" dirty="0" err="1" smtClean="0"/>
              <a:t>Homogeneity</a:t>
            </a:r>
            <a:r>
              <a:rPr lang="de-DE" dirty="0" smtClean="0"/>
              <a:t> Bias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smtClean="0"/>
              <a:t>Double-Standard </a:t>
            </a:r>
            <a:r>
              <a:rPr lang="de-DE" dirty="0" err="1" smtClean="0"/>
              <a:t>thinking</a:t>
            </a:r>
            <a:r>
              <a:rPr lang="de-DE" dirty="0" smtClean="0"/>
              <a:t> </a:t>
            </a:r>
            <a:r>
              <a:rPr lang="de-DE" sz="1400" dirty="0" smtClean="0"/>
              <a:t>(</a:t>
            </a:r>
            <a:r>
              <a:rPr lang="de-DE" sz="1400" dirty="0" err="1" smtClean="0"/>
              <a:t>Oskamp</a:t>
            </a:r>
            <a:r>
              <a:rPr lang="de-DE" sz="1400" dirty="0" smtClean="0"/>
              <a:t> &amp; </a:t>
            </a:r>
            <a:r>
              <a:rPr lang="de-DE" sz="1400" dirty="0" err="1" smtClean="0"/>
              <a:t>Hartey</a:t>
            </a:r>
            <a:r>
              <a:rPr lang="de-DE" sz="1400" dirty="0" smtClean="0"/>
              <a:t>, 1968)</a:t>
            </a:r>
          </a:p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51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130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 smtClean="0">
                <a:latin typeface="Calibri" panose="020F0502020204030204" pitchFamily="34" charset="0"/>
              </a:rPr>
              <a:t>of</a:t>
            </a:r>
            <a:r>
              <a:rPr lang="de-DE" dirty="0" smtClean="0">
                <a:latin typeface="Calibri" panose="020F0502020204030204" pitchFamily="34" charset="0"/>
              </a:rPr>
              <a:t/>
            </a:r>
            <a:br>
              <a:rPr lang="de-DE" dirty="0" smtClean="0">
                <a:latin typeface="Calibri" panose="020F0502020204030204" pitchFamily="34" charset="0"/>
              </a:rPr>
            </a:br>
            <a:r>
              <a:rPr lang="de-DE" dirty="0" smtClean="0">
                <a:latin typeface="Calibri" panose="020F0502020204030204" pitchFamily="34" charset="0"/>
              </a:rPr>
              <a:t> </a:t>
            </a:r>
            <a:r>
              <a:rPr lang="de-DE" dirty="0" smtClean="0"/>
              <a:t>Intergroup </a:t>
            </a:r>
            <a:r>
              <a:rPr lang="de-DE" dirty="0" err="1" smtClean="0"/>
              <a:t>Conflict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772816"/>
            <a:ext cx="7776219" cy="4525963"/>
          </a:xfrm>
        </p:spPr>
        <p:txBody>
          <a:bodyPr>
            <a:normAutofit fontScale="92500" lnSpcReduction="10000"/>
          </a:bodyPr>
          <a:lstStyle/>
          <a:p>
            <a:r>
              <a:rPr lang="de-DE" u="sng" dirty="0" err="1" smtClean="0"/>
              <a:t>Resolving</a:t>
            </a:r>
            <a:r>
              <a:rPr lang="de-DE" u="sng" dirty="0" smtClean="0"/>
              <a:t> </a:t>
            </a:r>
            <a:r>
              <a:rPr lang="de-DE" u="sng" dirty="0" err="1" smtClean="0"/>
              <a:t>Conflict</a:t>
            </a:r>
            <a:endParaRPr lang="de-DE" u="sng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err="1" smtClean="0"/>
              <a:t>Contact</a:t>
            </a:r>
            <a:r>
              <a:rPr lang="de-DE" u="sng" dirty="0" smtClean="0"/>
              <a:t> Hypothesis: </a:t>
            </a:r>
            <a:r>
              <a:rPr lang="de-DE" dirty="0" err="1" smtClean="0"/>
              <a:t>Sustained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will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conflict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hostility</a:t>
            </a:r>
            <a:r>
              <a:rPr lang="de-DE" dirty="0" smtClean="0"/>
              <a:t>. </a:t>
            </a:r>
            <a:r>
              <a:rPr lang="de-DE" sz="1400" dirty="0" smtClean="0"/>
              <a:t>(</a:t>
            </a:r>
            <a:r>
              <a:rPr lang="de-DE" sz="1400" dirty="0" err="1" smtClean="0"/>
              <a:t>Allport</a:t>
            </a:r>
            <a:r>
              <a:rPr lang="de-DE" sz="1400" dirty="0" smtClean="0"/>
              <a:t>, 1954)</a:t>
            </a:r>
          </a:p>
          <a:p>
            <a:pPr lvl="2"/>
            <a:r>
              <a:rPr lang="de-DE" sz="2000" dirty="0" err="1" smtClean="0"/>
              <a:t>Equal</a:t>
            </a:r>
            <a:r>
              <a:rPr lang="de-DE" sz="2000" dirty="0" smtClean="0"/>
              <a:t> Status</a:t>
            </a:r>
          </a:p>
          <a:p>
            <a:pPr lvl="2"/>
            <a:r>
              <a:rPr lang="de-DE" sz="2000" dirty="0" smtClean="0"/>
              <a:t>Personal </a:t>
            </a:r>
            <a:r>
              <a:rPr lang="de-DE" sz="2000" dirty="0" err="1" smtClean="0"/>
              <a:t>interaction</a:t>
            </a:r>
            <a:endParaRPr lang="de-DE" sz="2000" dirty="0" smtClean="0"/>
          </a:p>
          <a:p>
            <a:pPr lvl="2"/>
            <a:r>
              <a:rPr lang="de-DE" sz="2000" dirty="0" err="1" smtClean="0"/>
              <a:t>Supportive</a:t>
            </a:r>
            <a:r>
              <a:rPr lang="de-DE" sz="2000" dirty="0" smtClean="0"/>
              <a:t> </a:t>
            </a:r>
            <a:r>
              <a:rPr lang="de-DE" sz="2000" dirty="0" err="1" smtClean="0"/>
              <a:t>norms</a:t>
            </a:r>
            <a:endParaRPr lang="de-DE" sz="2000" dirty="0" smtClean="0"/>
          </a:p>
          <a:p>
            <a:pPr lvl="2"/>
            <a:r>
              <a:rPr lang="de-DE" sz="2000" dirty="0" err="1" smtClean="0"/>
              <a:t>Cooperation</a:t>
            </a:r>
            <a:endParaRPr lang="de-DE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u="sng" dirty="0" err="1" smtClean="0"/>
              <a:t>Redefining</a:t>
            </a:r>
            <a:r>
              <a:rPr lang="de-DE" u="sng" dirty="0" smtClean="0"/>
              <a:t> Groups:</a:t>
            </a:r>
          </a:p>
          <a:p>
            <a:pPr lvl="2"/>
            <a:r>
              <a:rPr lang="de-DE" dirty="0" smtClean="0"/>
              <a:t>Cross-</a:t>
            </a:r>
            <a:r>
              <a:rPr lang="de-DE" dirty="0" err="1" smtClean="0"/>
              <a:t>categorization</a:t>
            </a:r>
            <a:endParaRPr lang="de-DE" dirty="0" smtClean="0"/>
          </a:p>
          <a:p>
            <a:pPr lvl="2"/>
            <a:r>
              <a:rPr lang="de-DE" dirty="0" smtClean="0"/>
              <a:t>Common Identity</a:t>
            </a:r>
          </a:p>
          <a:p>
            <a:pPr lvl="2"/>
            <a:r>
              <a:rPr lang="de-DE" dirty="0" smtClean="0"/>
              <a:t>Common Enemy</a:t>
            </a:r>
          </a:p>
          <a:p>
            <a:pPr lvl="2"/>
            <a:r>
              <a:rPr lang="de-DE" dirty="0" err="1" smtClean="0"/>
              <a:t>Personalization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52</a:t>
            </a:r>
            <a:endParaRPr lang="de-D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24944"/>
            <a:ext cx="336835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4067944" y="6021288"/>
            <a:ext cx="396044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8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kohnejn\Desktop\Rplot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5921">
            <a:off x="4044408" y="4862086"/>
            <a:ext cx="2149594" cy="15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Being</a:t>
            </a:r>
            <a:r>
              <a:rPr lang="de-DE" sz="2400" dirty="0"/>
              <a:t> </a:t>
            </a:r>
            <a:r>
              <a:rPr lang="de-DE" sz="2400" dirty="0" err="1"/>
              <a:t>socially</a:t>
            </a:r>
            <a:r>
              <a:rPr lang="de-DE" sz="2400" dirty="0"/>
              <a:t> </a:t>
            </a:r>
            <a:r>
              <a:rPr lang="de-DE" sz="2400" dirty="0" err="1"/>
              <a:t>isolated</a:t>
            </a:r>
            <a:r>
              <a:rPr lang="de-DE" sz="2400" dirty="0"/>
              <a:t> „</a:t>
            </a:r>
            <a:r>
              <a:rPr lang="de-DE" sz="2400" dirty="0" err="1"/>
              <a:t>hurts</a:t>
            </a:r>
            <a:r>
              <a:rPr lang="de-DE" sz="2400" dirty="0"/>
              <a:t>“</a:t>
            </a:r>
          </a:p>
          <a:p>
            <a:r>
              <a:rPr lang="de-DE" sz="2400" b="1" dirty="0" err="1"/>
              <a:t>Ostracism</a:t>
            </a:r>
            <a:r>
              <a:rPr lang="de-DE" sz="2400" b="1" dirty="0"/>
              <a:t>: </a:t>
            </a:r>
            <a:r>
              <a:rPr lang="de-DE" sz="2400" dirty="0"/>
              <a:t>„</a:t>
            </a:r>
            <a:r>
              <a:rPr lang="en-US" sz="2400" dirty="0"/>
              <a:t>any act or acts of ignoring and excluding of an individual or groups by an individual or a group </a:t>
            </a:r>
            <a:r>
              <a:rPr lang="de-DE" sz="2400" dirty="0"/>
              <a:t>“ </a:t>
            </a:r>
            <a:r>
              <a:rPr lang="de-DE" sz="1000" dirty="0"/>
              <a:t>(Williams, 2001)</a:t>
            </a:r>
          </a:p>
          <a:p>
            <a:pPr marL="0" indent="0">
              <a:buNone/>
            </a:pPr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r>
              <a:rPr lang="en-US" sz="2400" dirty="0"/>
              <a:t>Feeling ostracized “and physical pain share common physiological mechanisms” </a:t>
            </a:r>
            <a:r>
              <a:rPr lang="en-US" sz="1000" dirty="0"/>
              <a:t>(MacDonald &amp; Leary, 2005</a:t>
            </a:r>
            <a:r>
              <a:rPr lang="de-DE" sz="1000" dirty="0"/>
              <a:t>)</a:t>
            </a:r>
            <a:r>
              <a:rPr lang="de-DE" sz="2400" dirty="0"/>
              <a:t>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6</a:t>
            </a:r>
            <a:endParaRPr lang="de-D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5010150"/>
            <a:ext cx="2476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Bildergebnis für ostracis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301208"/>
            <a:ext cx="2160240" cy="114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758530792"/>
              </p:ext>
            </p:extLst>
          </p:nvPr>
        </p:nvGraphicFramePr>
        <p:xfrm>
          <a:off x="971600" y="2924944"/>
          <a:ext cx="7344816" cy="95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076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Different </a:t>
            </a:r>
            <a:r>
              <a:rPr lang="de-DE" sz="2400" dirty="0" err="1"/>
              <a:t>kinds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reactive</a:t>
            </a:r>
            <a:r>
              <a:rPr lang="de-DE" sz="2400" dirty="0"/>
              <a:t> </a:t>
            </a:r>
            <a:r>
              <a:rPr lang="de-DE" sz="2400" dirty="0" err="1"/>
              <a:t>schemata</a:t>
            </a:r>
            <a:r>
              <a:rPr lang="de-DE" sz="2400" dirty="0"/>
              <a:t> in </a:t>
            </a:r>
            <a:r>
              <a:rPr lang="de-DE" sz="2400" dirty="0" err="1"/>
              <a:t>response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social</a:t>
            </a:r>
            <a:r>
              <a:rPr lang="de-DE" sz="2400" dirty="0"/>
              <a:t> </a:t>
            </a:r>
            <a:r>
              <a:rPr lang="de-DE" sz="2400" dirty="0" err="1"/>
              <a:t>exclusion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a </a:t>
            </a:r>
            <a:r>
              <a:rPr lang="de-DE" sz="2400" dirty="0" err="1"/>
              <a:t>group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7</a:t>
            </a:r>
            <a:endParaRPr lang="de-DE" dirty="0"/>
          </a:p>
        </p:txBody>
      </p:sp>
      <p:pic>
        <p:nvPicPr>
          <p:cNvPr id="1026" name="Picture 2" descr="Bildergebnis für fight or fl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93262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tend-and-befrie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508" y="2718439"/>
            <a:ext cx="300037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78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8</a:t>
            </a:r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338158816"/>
              </p:ext>
            </p:extLst>
          </p:nvPr>
        </p:nvGraphicFramePr>
        <p:xfrm>
          <a:off x="899592" y="1412776"/>
          <a:ext cx="7848872" cy="4968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63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</a:rPr>
              <a:t>Psychology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latin typeface="Calibri" panose="020F0502020204030204" pitchFamily="34" charset="0"/>
              </a:rPr>
              <a:t>Types</a:t>
            </a:r>
            <a:r>
              <a:rPr lang="de-DE" dirty="0">
                <a:latin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</a:rPr>
              <a:t> Groups </a:t>
            </a:r>
            <a:r>
              <a:rPr lang="de-DE" sz="1400" dirty="0">
                <a:latin typeface="Calibri" panose="020F0502020204030204" pitchFamily="34" charset="0"/>
              </a:rPr>
              <a:t>(Forsyth, 2010)</a:t>
            </a:r>
          </a:p>
          <a:p>
            <a:pPr lvl="1"/>
            <a:r>
              <a:rPr lang="de-DE" dirty="0"/>
              <a:t>Primary Groups</a:t>
            </a:r>
          </a:p>
          <a:p>
            <a:pPr lvl="2"/>
            <a:r>
              <a:rPr lang="de-DE" sz="1400" dirty="0"/>
              <a:t>Small, </a:t>
            </a:r>
            <a:r>
              <a:rPr lang="de-DE" sz="1400" dirty="0" err="1"/>
              <a:t>long</a:t>
            </a:r>
            <a:r>
              <a:rPr lang="de-DE" sz="1400" dirty="0"/>
              <a:t>-term </a:t>
            </a:r>
            <a:r>
              <a:rPr lang="de-DE" sz="1400" dirty="0" err="1"/>
              <a:t>groups</a:t>
            </a:r>
            <a:r>
              <a:rPr lang="de-DE" sz="1400" dirty="0"/>
              <a:t> </a:t>
            </a:r>
            <a:r>
              <a:rPr lang="de-DE" sz="1400" dirty="0" err="1"/>
              <a:t>characterized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ftf</a:t>
            </a:r>
            <a:r>
              <a:rPr lang="de-DE" sz="1400" dirty="0"/>
              <a:t> </a:t>
            </a:r>
            <a:r>
              <a:rPr lang="de-DE" sz="1400" dirty="0" err="1"/>
              <a:t>interaction</a:t>
            </a:r>
            <a:r>
              <a:rPr lang="de-DE" sz="1400" dirty="0"/>
              <a:t>, </a:t>
            </a:r>
            <a:r>
              <a:rPr lang="de-DE" sz="1400" dirty="0" err="1"/>
              <a:t>solidarity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high </a:t>
            </a:r>
            <a:r>
              <a:rPr lang="de-DE" sz="1400" dirty="0" err="1"/>
              <a:t>levels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interdependence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identification</a:t>
            </a:r>
            <a:r>
              <a:rPr lang="de-DE" sz="1400" dirty="0"/>
              <a:t> (e.g. </a:t>
            </a:r>
            <a:r>
              <a:rPr lang="de-DE" sz="1400" dirty="0" err="1"/>
              <a:t>families</a:t>
            </a:r>
            <a:r>
              <a:rPr lang="de-DE" sz="1400" dirty="0"/>
              <a:t>, </a:t>
            </a:r>
            <a:r>
              <a:rPr lang="de-DE" sz="1400" dirty="0" err="1"/>
              <a:t>close</a:t>
            </a:r>
            <a:r>
              <a:rPr lang="de-DE" sz="1400" dirty="0"/>
              <a:t> </a:t>
            </a:r>
            <a:r>
              <a:rPr lang="de-DE" sz="1400" dirty="0" err="1"/>
              <a:t>friendships</a:t>
            </a:r>
            <a:r>
              <a:rPr lang="de-DE" sz="1400" dirty="0"/>
              <a:t>, </a:t>
            </a:r>
            <a:r>
              <a:rPr lang="de-DE" sz="1400" dirty="0" err="1"/>
              <a:t>romantic</a:t>
            </a:r>
            <a:r>
              <a:rPr lang="de-DE" sz="1400" dirty="0"/>
              <a:t> </a:t>
            </a:r>
            <a:r>
              <a:rPr lang="de-DE" sz="1400" dirty="0" err="1"/>
              <a:t>partners</a:t>
            </a:r>
            <a:r>
              <a:rPr lang="de-DE" sz="1400" dirty="0"/>
              <a:t>)</a:t>
            </a:r>
          </a:p>
          <a:p>
            <a:pPr lvl="1"/>
            <a:r>
              <a:rPr lang="de-DE" dirty="0"/>
              <a:t>Social Groups</a:t>
            </a:r>
          </a:p>
          <a:p>
            <a:pPr lvl="2"/>
            <a:r>
              <a:rPr lang="de-DE" sz="1400" dirty="0" err="1"/>
              <a:t>Relatively</a:t>
            </a:r>
            <a:r>
              <a:rPr lang="de-DE" sz="1400" dirty="0"/>
              <a:t> </a:t>
            </a:r>
            <a:r>
              <a:rPr lang="de-DE" sz="1400" dirty="0" err="1"/>
              <a:t>small</a:t>
            </a:r>
            <a:r>
              <a:rPr lang="de-DE" sz="1400" dirty="0"/>
              <a:t> </a:t>
            </a:r>
            <a:r>
              <a:rPr lang="de-DE" sz="1400" dirty="0" err="1"/>
              <a:t>number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people</a:t>
            </a:r>
            <a:r>
              <a:rPr lang="de-DE" sz="1400" dirty="0"/>
              <a:t> </a:t>
            </a:r>
            <a:r>
              <a:rPr lang="de-DE" sz="1400" dirty="0" err="1"/>
              <a:t>who</a:t>
            </a:r>
            <a:r>
              <a:rPr lang="de-DE" sz="1400" dirty="0"/>
              <a:t> </a:t>
            </a:r>
            <a:r>
              <a:rPr lang="de-DE" sz="1400" dirty="0" err="1"/>
              <a:t>interact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other</a:t>
            </a:r>
            <a:r>
              <a:rPr lang="de-DE" sz="1400" dirty="0"/>
              <a:t> </a:t>
            </a:r>
            <a:r>
              <a:rPr lang="de-DE" sz="1400" dirty="0" err="1"/>
              <a:t>over</a:t>
            </a:r>
            <a:r>
              <a:rPr lang="de-DE" sz="1400" dirty="0"/>
              <a:t> an </a:t>
            </a:r>
            <a:r>
              <a:rPr lang="de-DE" sz="1400" dirty="0" err="1"/>
              <a:t>extended</a:t>
            </a:r>
            <a:r>
              <a:rPr lang="de-DE" sz="1400" dirty="0"/>
              <a:t> </a:t>
            </a:r>
            <a:r>
              <a:rPr lang="de-DE" sz="1400" dirty="0" err="1"/>
              <a:t>period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time. More </a:t>
            </a:r>
            <a:r>
              <a:rPr lang="de-DE" sz="1400" dirty="0" err="1"/>
              <a:t>formally</a:t>
            </a:r>
            <a:r>
              <a:rPr lang="de-DE" sz="1400" dirty="0"/>
              <a:t> </a:t>
            </a:r>
            <a:r>
              <a:rPr lang="de-DE" sz="1400" dirty="0" err="1"/>
              <a:t>organized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less</a:t>
            </a:r>
            <a:r>
              <a:rPr lang="de-DE" sz="1400" dirty="0"/>
              <a:t> </a:t>
            </a:r>
            <a:r>
              <a:rPr lang="de-DE" sz="1400" dirty="0" err="1"/>
              <a:t>emotionally</a:t>
            </a:r>
            <a:r>
              <a:rPr lang="de-DE" sz="1400" dirty="0"/>
              <a:t> </a:t>
            </a:r>
            <a:r>
              <a:rPr lang="de-DE" sz="1400" dirty="0" err="1"/>
              <a:t>involving</a:t>
            </a:r>
            <a:r>
              <a:rPr lang="de-DE" sz="1400" dirty="0"/>
              <a:t>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primary</a:t>
            </a:r>
            <a:r>
              <a:rPr lang="de-DE" sz="1400" dirty="0"/>
              <a:t> </a:t>
            </a:r>
            <a:r>
              <a:rPr lang="de-DE" sz="1400" dirty="0" err="1"/>
              <a:t>groups</a:t>
            </a:r>
            <a:r>
              <a:rPr lang="de-DE" sz="1400" dirty="0"/>
              <a:t> (e.g. </a:t>
            </a:r>
            <a:r>
              <a:rPr lang="de-DE" sz="1400" dirty="0" err="1"/>
              <a:t>work</a:t>
            </a:r>
            <a:r>
              <a:rPr lang="de-DE" sz="1400" dirty="0"/>
              <a:t> </a:t>
            </a:r>
            <a:r>
              <a:rPr lang="de-DE" sz="1400" dirty="0" err="1"/>
              <a:t>groups</a:t>
            </a:r>
            <a:r>
              <a:rPr lang="de-DE" sz="1400" dirty="0"/>
              <a:t>, </a:t>
            </a:r>
            <a:r>
              <a:rPr lang="de-DE" sz="1400" dirty="0" err="1"/>
              <a:t>clubs</a:t>
            </a:r>
            <a:r>
              <a:rPr lang="de-DE" sz="1400" dirty="0"/>
              <a:t>, </a:t>
            </a:r>
            <a:r>
              <a:rPr lang="de-DE" sz="1400" dirty="0" err="1"/>
              <a:t>teams</a:t>
            </a:r>
            <a:r>
              <a:rPr lang="de-DE" sz="1400" dirty="0"/>
              <a:t>)</a:t>
            </a:r>
          </a:p>
          <a:p>
            <a:pPr lvl="1"/>
            <a:r>
              <a:rPr lang="de-DE" dirty="0" err="1"/>
              <a:t>Collectives</a:t>
            </a:r>
            <a:endParaRPr lang="de-DE" dirty="0"/>
          </a:p>
          <a:p>
            <a:pPr lvl="2"/>
            <a:r>
              <a:rPr lang="de-DE" sz="1400" dirty="0"/>
              <a:t>A </a:t>
            </a:r>
            <a:r>
              <a:rPr lang="de-DE" sz="1400" dirty="0" err="1"/>
              <a:t>relatively</a:t>
            </a:r>
            <a:r>
              <a:rPr lang="de-DE" sz="1400" dirty="0"/>
              <a:t> large </a:t>
            </a:r>
            <a:r>
              <a:rPr lang="de-DE" sz="1400" dirty="0" err="1"/>
              <a:t>aggregation</a:t>
            </a:r>
            <a:r>
              <a:rPr lang="de-DE" sz="1400" dirty="0"/>
              <a:t> </a:t>
            </a:r>
            <a:r>
              <a:rPr lang="de-DE" sz="1400" dirty="0" err="1"/>
              <a:t>who</a:t>
            </a:r>
            <a:r>
              <a:rPr lang="de-DE" sz="1400" dirty="0"/>
              <a:t> </a:t>
            </a:r>
            <a:r>
              <a:rPr lang="de-DE" sz="1400" dirty="0" err="1"/>
              <a:t>display</a:t>
            </a:r>
            <a:r>
              <a:rPr lang="de-DE" sz="1400" dirty="0"/>
              <a:t> </a:t>
            </a:r>
            <a:r>
              <a:rPr lang="de-DE" sz="1400" dirty="0" err="1"/>
              <a:t>similarities</a:t>
            </a:r>
            <a:r>
              <a:rPr lang="de-DE" sz="1400" dirty="0"/>
              <a:t> in </a:t>
            </a:r>
            <a:r>
              <a:rPr lang="de-DE" sz="1400" dirty="0" err="1"/>
              <a:t>actions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/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outlook</a:t>
            </a:r>
            <a:r>
              <a:rPr lang="de-DE" sz="1400" dirty="0"/>
              <a:t>. Larger, </a:t>
            </a:r>
            <a:r>
              <a:rPr lang="de-DE" sz="1400" dirty="0" err="1"/>
              <a:t>more</a:t>
            </a:r>
            <a:r>
              <a:rPr lang="de-DE" sz="1400" dirty="0"/>
              <a:t> </a:t>
            </a:r>
            <a:r>
              <a:rPr lang="de-DE" sz="1400" dirty="0" err="1"/>
              <a:t>spontaneously</a:t>
            </a:r>
            <a:r>
              <a:rPr lang="de-DE" sz="1400" dirty="0"/>
              <a:t> </a:t>
            </a:r>
            <a:r>
              <a:rPr lang="de-DE" sz="1400" dirty="0" err="1"/>
              <a:t>formed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less</a:t>
            </a:r>
            <a:r>
              <a:rPr lang="de-DE" sz="1400" dirty="0"/>
              <a:t> </a:t>
            </a:r>
            <a:r>
              <a:rPr lang="de-DE" sz="1400" dirty="0" err="1"/>
              <a:t>temporally</a:t>
            </a:r>
            <a:r>
              <a:rPr lang="de-DE" sz="1400" dirty="0"/>
              <a:t> </a:t>
            </a:r>
            <a:r>
              <a:rPr lang="de-DE" sz="1400" dirty="0" err="1"/>
              <a:t>stable</a:t>
            </a:r>
            <a:r>
              <a:rPr lang="de-DE" sz="1400" dirty="0"/>
              <a:t> </a:t>
            </a:r>
            <a:r>
              <a:rPr lang="de-DE" sz="1400" dirty="0" err="1"/>
              <a:t>than</a:t>
            </a:r>
            <a:r>
              <a:rPr lang="de-DE" sz="1400" dirty="0"/>
              <a:t> </a:t>
            </a:r>
            <a:r>
              <a:rPr lang="de-DE" sz="1400" dirty="0" err="1"/>
              <a:t>social</a:t>
            </a:r>
            <a:r>
              <a:rPr lang="de-DE" sz="1400" dirty="0"/>
              <a:t> </a:t>
            </a:r>
            <a:r>
              <a:rPr lang="de-DE" sz="1400" dirty="0" err="1"/>
              <a:t>groups</a:t>
            </a:r>
            <a:r>
              <a:rPr lang="de-DE" sz="1400" dirty="0"/>
              <a:t>. (e.g. </a:t>
            </a:r>
            <a:r>
              <a:rPr lang="de-DE" sz="1400" dirty="0" err="1"/>
              <a:t>street</a:t>
            </a:r>
            <a:r>
              <a:rPr lang="de-DE" sz="1400" dirty="0"/>
              <a:t> </a:t>
            </a:r>
            <a:r>
              <a:rPr lang="de-DE" sz="1400" dirty="0" err="1"/>
              <a:t>crowd</a:t>
            </a:r>
            <a:r>
              <a:rPr lang="de-DE" sz="1400" dirty="0"/>
              <a:t>, </a:t>
            </a:r>
            <a:r>
              <a:rPr lang="de-DE" sz="1400" dirty="0" err="1"/>
              <a:t>audience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cinema</a:t>
            </a:r>
            <a:r>
              <a:rPr lang="de-DE" sz="1400" dirty="0"/>
              <a:t>, </a:t>
            </a:r>
            <a:r>
              <a:rPr lang="de-DE" sz="1400" dirty="0" err="1"/>
              <a:t>mass</a:t>
            </a:r>
            <a:r>
              <a:rPr lang="de-DE" sz="1400" dirty="0"/>
              <a:t> </a:t>
            </a:r>
            <a:r>
              <a:rPr lang="de-DE" sz="1400" dirty="0" err="1"/>
              <a:t>movements</a:t>
            </a:r>
            <a:r>
              <a:rPr lang="de-DE" sz="1400" dirty="0"/>
              <a:t>)</a:t>
            </a:r>
          </a:p>
          <a:p>
            <a:pPr lvl="1"/>
            <a:r>
              <a:rPr lang="de-DE" dirty="0" smtClean="0"/>
              <a:t>Social </a:t>
            </a:r>
            <a:r>
              <a:rPr lang="de-DE" dirty="0" err="1" smtClean="0"/>
              <a:t>Categories</a:t>
            </a:r>
            <a:endParaRPr lang="de-DE" dirty="0"/>
          </a:p>
          <a:p>
            <a:pPr lvl="2"/>
            <a:r>
              <a:rPr lang="de-DE" sz="1400" dirty="0"/>
              <a:t>An </a:t>
            </a:r>
            <a:r>
              <a:rPr lang="de-DE" sz="1400" dirty="0" err="1"/>
              <a:t>aggregation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people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share</a:t>
            </a:r>
            <a:r>
              <a:rPr lang="de-DE" sz="1400" dirty="0"/>
              <a:t> </a:t>
            </a:r>
            <a:r>
              <a:rPr lang="de-DE" sz="1400" dirty="0" err="1"/>
              <a:t>some</a:t>
            </a:r>
            <a:r>
              <a:rPr lang="de-DE" sz="1400" dirty="0"/>
              <a:t> </a:t>
            </a:r>
            <a:r>
              <a:rPr lang="de-DE" sz="1400" dirty="0" err="1"/>
              <a:t>common</a:t>
            </a:r>
            <a:r>
              <a:rPr lang="de-DE" sz="1400" dirty="0"/>
              <a:t> </a:t>
            </a:r>
            <a:r>
              <a:rPr lang="de-DE" sz="1400" dirty="0" err="1"/>
              <a:t>attribute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related</a:t>
            </a:r>
            <a:r>
              <a:rPr lang="de-DE" sz="1400" dirty="0"/>
              <a:t> in </a:t>
            </a:r>
            <a:r>
              <a:rPr lang="de-DE" sz="1400" dirty="0" err="1"/>
              <a:t>some</a:t>
            </a:r>
            <a:r>
              <a:rPr lang="de-DE" sz="1400" dirty="0"/>
              <a:t> </a:t>
            </a:r>
            <a:r>
              <a:rPr lang="de-DE" sz="1400" dirty="0" err="1"/>
              <a:t>way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8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GESIS Farben">
      <a:dk1>
        <a:sysClr val="windowText" lastClr="000000"/>
      </a:dk1>
      <a:lt1>
        <a:srgbClr val="FFFFFF"/>
      </a:lt1>
      <a:dk2>
        <a:srgbClr val="597490"/>
      </a:dk2>
      <a:lt2>
        <a:srgbClr val="F2F2F2"/>
      </a:lt2>
      <a:accent1>
        <a:srgbClr val="FF6400"/>
      </a:accent1>
      <a:accent2>
        <a:srgbClr val="FFC000"/>
      </a:accent2>
      <a:accent3>
        <a:srgbClr val="9BBB59"/>
      </a:accent3>
      <a:accent4>
        <a:srgbClr val="8064A2"/>
      </a:accent4>
      <a:accent5>
        <a:srgbClr val="597490"/>
      </a:accent5>
      <a:accent6>
        <a:srgbClr val="953734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EE55F9CD0B6F542AA8A691D5D15200F" ma:contentTypeVersion="0" ma:contentTypeDescription="Ein neues Dokument erstellen." ma:contentTypeScope="" ma:versionID="b0700481b9f0e05a028d8c9147392749">
  <xsd:schema xmlns:xsd="http://www.w3.org/2001/XMLSchema" xmlns:xs="http://www.w3.org/2001/XMLSchema" xmlns:p="http://schemas.microsoft.com/office/2006/metadata/properties" xmlns:ns2="b2f7eff3-a78f-40ec-b9aa-f0a66a0d6ffb" xmlns:ns3="8ec5f598-09a5-4f4d-8ba3-f8504e05b148" targetNamespace="http://schemas.microsoft.com/office/2006/metadata/properties" ma:root="true" ma:fieldsID="60a98ac8e693f3be8a50026f296cb07a" ns2:_="" ns3:_="">
    <xsd:import namespace="b2f7eff3-a78f-40ec-b9aa-f0a66a0d6ffb"/>
    <xsd:import namespace="8ec5f598-09a5-4f4d-8ba3-f8504e05b148"/>
    <xsd:element name="properties">
      <xsd:complexType>
        <xsd:sequence>
          <xsd:element name="documentManagement">
            <xsd:complexType>
              <xsd:all>
                <xsd:element ref="ns2:Eigenschaften" minOccurs="0"/>
                <xsd:element ref="ns3:_dlc_DocId" minOccurs="0"/>
                <xsd:element ref="ns3:_dlc_DocIdUrl" minOccurs="0"/>
                <xsd:element ref="ns3:_dlc_DocIdPersistId" minOccurs="0"/>
                <xsd:element ref="ns3:Gremium_x0020_inter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7eff3-a78f-40ec-b9aa-f0a66a0d6ffb" elementFormDefault="qualified">
    <xsd:import namespace="http://schemas.microsoft.com/office/2006/documentManagement/types"/>
    <xsd:import namespace="http://schemas.microsoft.com/office/infopath/2007/PartnerControls"/>
    <xsd:element name="Eigenschaften" ma:index="4" nillable="true" ma:displayName="Eigenschaften" ma:internalName="Eigenschafte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c5f598-09a5-4f4d-8ba3-f8504e05b148" elementFormDefault="qualified">
    <xsd:import namespace="http://schemas.microsoft.com/office/2006/documentManagement/types"/>
    <xsd:import namespace="http://schemas.microsoft.com/office/infopath/2007/PartnerControls"/>
    <xsd:element name="_dlc_DocId" ma:index="5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6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Gremium_x0020_intern" ma:index="8" nillable="true" ma:displayName="Gremium intern" ma:format="Dropdown" ma:internalName="Gremium_x0020_intern" ma:readOnly="false">
      <xsd:simpleType>
        <xsd:restriction base="dms:Choice">
          <xsd:enumeration value="KWA"/>
          <xsd:enumeration value="Institutsra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Inhaltstyp"/>
        <xsd:element ref="dc:title" minOccurs="0" maxOccurs="1" ma:index="3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remium_x0020_intern xmlns="8ec5f598-09a5-4f4d-8ba3-f8504e05b148" xsi:nil="true"/>
    <_dlc_DocId xmlns="8ec5f598-09a5-4f4d-8ba3-f8504e05b148">GESISDOC-552-21</_dlc_DocId>
    <_dlc_DocIdUrl xmlns="8ec5f598-09a5-4f4d-8ba3-f8504e05b148">
      <Url>http://intranet.gesis.intra/pr/_layouts/15/DocIdRedir.aspx?ID=GESISDOC-552-21</Url>
      <Description>GESISDOC-552-21</Description>
    </_dlc_DocIdUrl>
    <_dlc_DocIdPersistId xmlns="8ec5f598-09a5-4f4d-8ba3-f8504e05b148">false</_dlc_DocIdPersistId>
    <Eigenschaften xmlns="b2f7eff3-a78f-40ec-b9aa-f0a66a0d6ffb" xsi:nil="true"/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5F83277-E6B0-4188-9C1F-C604BA6075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f7eff3-a78f-40ec-b9aa-f0a66a0d6ffb"/>
    <ds:schemaRef ds:uri="8ec5f598-09a5-4f4d-8ba3-f8504e05b1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62B3C9-84D1-44B4-980A-A658A03493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D38C2E-02CC-42D3-9E17-44C09712BF5F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8ec5f598-09a5-4f4d-8ba3-f8504e05b148"/>
    <ds:schemaRef ds:uri="http://schemas.microsoft.com/office/infopath/2007/PartnerControls"/>
    <ds:schemaRef ds:uri="b2f7eff3-a78f-40ec-b9aa-f0a66a0d6ffb"/>
  </ds:schemaRefs>
</ds:datastoreItem>
</file>

<file path=customXml/itemProps4.xml><?xml version="1.0" encoding="utf-8"?>
<ds:datastoreItem xmlns:ds="http://schemas.openxmlformats.org/officeDocument/2006/customXml" ds:itemID="{226F3FF9-422F-45E0-A6AB-77F6EE6152F9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3219</Words>
  <Application>Microsoft Office PowerPoint</Application>
  <PresentationFormat>Bildschirmpräsentation (4:3)</PresentationFormat>
  <Paragraphs>779</Paragraphs>
  <Slides>54</Slides>
  <Notes>38</Notes>
  <HiddenSlides>5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55" baseType="lpstr">
      <vt:lpstr>Larissa</vt:lpstr>
      <vt:lpstr>Overview – The Social Science Perspective on Networks and Norms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Groups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Norms</vt:lpstr>
      <vt:lpstr>Psychology of Intergroup Conflict</vt:lpstr>
      <vt:lpstr>Psychology of  Intergroup Conflict</vt:lpstr>
      <vt:lpstr>Psychology of  Intergroup Conflict</vt:lpstr>
      <vt:lpstr>Psychology of  Intergroup Conflict</vt:lpstr>
      <vt:lpstr>Psychology of  Intergroup Conflict</vt:lpstr>
      <vt:lpstr>Psychology of  Intergroup Conflict</vt:lpstr>
      <vt:lpstr>Psychology of  Intergroup Conflict</vt:lpstr>
      <vt:lpstr>Psychology of  Intergroup Conflict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Heuser, Holger</dc:creator>
  <cp:lastModifiedBy>Kohne, Julian</cp:lastModifiedBy>
  <cp:revision>549</cp:revision>
  <cp:lastPrinted>2015-06-26T07:02:07Z</cp:lastPrinted>
  <dcterms:created xsi:type="dcterms:W3CDTF">2014-11-24T15:32:57Z</dcterms:created>
  <dcterms:modified xsi:type="dcterms:W3CDTF">2018-08-06T12:15:34Z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7fa0772f-ffbb-4867-82d5-14c54c52fc9e</vt:lpwstr>
  </property>
  <property fmtid="{D5CDD505-2E9C-101B-9397-08002B2CF9AE}" pid="3" name="ContentTypeId">
    <vt:lpwstr>0x0101007EE55F9CD0B6F542AA8A691D5D15200F</vt:lpwstr>
  </property>
  <property fmtid="{D5CDD505-2E9C-101B-9397-08002B2CF9AE}" pid="4" name="WorkAddress">
    <vt:lpwstr/>
  </property>
  <property fmtid="{D5CDD505-2E9C-101B-9397-08002B2CF9AE}" pid="5" name="Gremium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TemplateUrl">
    <vt:lpwstr/>
  </property>
</Properties>
</file>